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273" r:id="rId4"/>
    <p:sldId id="258" r:id="rId5"/>
    <p:sldId id="388" r:id="rId6"/>
    <p:sldId id="389" r:id="rId7"/>
    <p:sldId id="391" r:id="rId8"/>
    <p:sldId id="392" r:id="rId9"/>
    <p:sldId id="390" r:id="rId10"/>
    <p:sldId id="396" r:id="rId11"/>
    <p:sldId id="397" r:id="rId12"/>
    <p:sldId id="398" r:id="rId13"/>
    <p:sldId id="399" r:id="rId14"/>
    <p:sldId id="400" r:id="rId15"/>
    <p:sldId id="274" r:id="rId16"/>
    <p:sldId id="402" r:id="rId17"/>
    <p:sldId id="401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4" r:id="rId38"/>
    <p:sldId id="425" r:id="rId39"/>
    <p:sldId id="426" r:id="rId40"/>
    <p:sldId id="387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429"/>
    <a:srgbClr val="6AA343"/>
    <a:srgbClr val="ADFC11"/>
    <a:srgbClr val="383865"/>
    <a:srgbClr val="8E92FF"/>
    <a:srgbClr val="A9D18E"/>
    <a:srgbClr val="C5E0B5"/>
    <a:srgbClr val="E3F1D9"/>
    <a:srgbClr val="A5CC8C"/>
    <a:srgbClr val="DAF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4"/>
    <p:restoredTop sz="82780" autoAdjust="0"/>
  </p:normalViewPr>
  <p:slideViewPr>
    <p:cSldViewPr>
      <p:cViewPr varScale="1">
        <p:scale>
          <a:sx n="59" d="100"/>
          <a:sy n="59" d="100"/>
        </p:scale>
        <p:origin x="20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30C56-9581-4528-B78F-DD18EE362F39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C11A-EB9D-4053-A12C-50606AA1D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3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12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73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0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ko-KR" altLang="en-US" dirty="0"/>
              <a:t>다수의 유저들이 겪는 상황은 다음과 같습니다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r>
              <a:rPr kumimoji="1" lang="ko-KR" altLang="en-US" dirty="0"/>
              <a:t>애초에 과금을 유도하는 신규 카드의 성능이 정상 범주를 벗어남에 따라 지나치게 과금을 유도한다고 생각합니다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r>
              <a:rPr kumimoji="1" lang="ko-KR" altLang="en-US" dirty="0"/>
              <a:t>또한 기존의 게임 밸런스를 유지하기 위해 존재하는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급여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개념의 의미가 퇴색되었기 때문에 게임의 밸런스가 무너집니다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r>
              <a:rPr kumimoji="1" lang="ko-KR" altLang="en-US" dirty="0"/>
              <a:t>과금이 아닌 이상 무너진 게임의 밸런스를 감당하기 어려워 게임을 </a:t>
            </a:r>
            <a:r>
              <a:rPr kumimoji="1" lang="ko-KR" altLang="en-US" dirty="0" err="1"/>
              <a:t>이탈하게되고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지나친 </a:t>
            </a:r>
            <a:r>
              <a:rPr kumimoji="1" lang="ko-KR" altLang="en-US" dirty="0" err="1"/>
              <a:t>과금유도에</a:t>
            </a:r>
            <a:r>
              <a:rPr kumimoji="1" lang="ko-KR" altLang="en-US" dirty="0"/>
              <a:t> 대한 반발심으로 불매운동으로 이어집니다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r>
              <a:rPr kumimoji="1" lang="ko-KR" altLang="en-US" dirty="0"/>
              <a:t>게임을 이용하는 다수의 유저들이 겪는 상황이기 때문에 이를 방지하면 게임의 지속성에 문제가 발생합니다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0" indent="0">
              <a:buFontTx/>
              <a:buNone/>
            </a:pPr>
            <a:r>
              <a:rPr kumimoji="1" lang="ko-KR" altLang="en-US" dirty="0"/>
              <a:t>따라서 게임사가 신규 선수들의 밸런스를 패치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성능을 저하시키는 것이 </a:t>
            </a:r>
            <a:r>
              <a:rPr kumimoji="1" lang="ko-KR" altLang="en-US" dirty="0" err="1"/>
              <a:t>당연해보입니다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r>
              <a:rPr kumimoji="1" lang="ko-KR" altLang="en-US" dirty="0"/>
              <a:t>하지만 선발대 중 일부는 이러한 밸런스 패치에 거부감을 느낍니다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r>
              <a:rPr kumimoji="1" lang="ko-KR" altLang="en-US" dirty="0"/>
              <a:t>이들은 이미 신규 선수 출시 직후 해당 선수를 얻기 위해 과금을 했기 때문에 자신들의 소비에 맞는 합당한 </a:t>
            </a:r>
            <a:r>
              <a:rPr kumimoji="1" lang="ko-KR" altLang="en-US" dirty="0" err="1"/>
              <a:t>보상를</a:t>
            </a:r>
            <a:r>
              <a:rPr kumimoji="1" lang="ko-KR" altLang="en-US" dirty="0"/>
              <a:t> 요구합니다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r>
              <a:rPr kumimoji="1" lang="ko-KR" altLang="en-US" dirty="0"/>
              <a:t>적절한 보상이 이루어지지 않을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게임을 이탈하거나 불매운동으로 이어질 수 있습니다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r>
              <a:rPr kumimoji="1" lang="ko-KR" altLang="en-US" dirty="0"/>
              <a:t>이들은 전체 게임 유저 수에 비하면 소수일지 몰라도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게임사의 수익에 있어서는 상당한 점유율을 차지하고 있어 이들의 이탈이나 불매운동은 게임사의 수익성에 있어 치명적입니다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endParaRPr kumimoji="1" lang="en-US" altLang="ko-Kore-KR" dirty="0"/>
          </a:p>
          <a:p>
            <a:pPr marL="0" indent="0">
              <a:buFontTx/>
              <a:buNone/>
            </a:pPr>
            <a:r>
              <a:rPr kumimoji="1" lang="ko-KR" altLang="en-US" dirty="0"/>
              <a:t>실제로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년도에 이러한 밸런스 문제가 </a:t>
            </a:r>
            <a:r>
              <a:rPr kumimoji="1" lang="ko-KR" altLang="en-US" dirty="0" err="1"/>
              <a:t>발생했었고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신규 카드 출시와 신규 카드들의 밸런스 패치 전후로 상당히 논란이 된 적 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14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93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87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69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넥슨 개발자센터에서 제공하는 </a:t>
            </a:r>
            <a:r>
              <a:rPr kumimoji="1" lang="ko-KR" altLang="en-US" dirty="0" err="1"/>
              <a:t>피파</a:t>
            </a:r>
            <a:r>
              <a:rPr kumimoji="1" lang="ko-KR" altLang="en-US" dirty="0"/>
              <a:t> 온라인 오픈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84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55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따라서 분류 모델에 사용될 선수 정보 데이터에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번 이상 사용된 선수들에 대해서는 </a:t>
            </a:r>
            <a:r>
              <a:rPr kumimoji="1" lang="en-US" altLang="ko-KR" dirty="0"/>
              <a:t>OP</a:t>
            </a:r>
            <a:r>
              <a:rPr kumimoji="1" lang="ko-KR" altLang="en-US" dirty="0"/>
              <a:t> 여부를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사용되지 않은 선수는 </a:t>
            </a:r>
            <a:r>
              <a:rPr kumimoji="1" lang="en-US" altLang="ko-KR" dirty="0"/>
              <a:t>OP</a:t>
            </a:r>
            <a:r>
              <a:rPr kumimoji="1" lang="ko-KR" altLang="en-US" dirty="0"/>
              <a:t> 여부를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할당했습니다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이후 분류 모델에서 사용되지 않을 변수와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변수를 통해 산출할 수 있는 변수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출시 전에는 알 수 없는 변수들을 제거했습니다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24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7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12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86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80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56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8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1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1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50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70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26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25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67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25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94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79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0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70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56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865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5439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40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5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9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87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4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89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81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52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288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22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21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65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60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197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71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12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74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1">
    <p:bg>
      <p:bgPr>
        <a:solidFill>
          <a:srgbClr val="FBD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4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B77E-4DAE-47CA-AFDE-1BD6F875F3BA}" type="datetimeFigureOut">
              <a:rPr lang="ko-KR" altLang="en-US" smtClean="0"/>
              <a:t>2023. 4. 12.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30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22EE90F-5936-650B-1294-6A532D728588}"/>
              </a:ext>
            </a:extLst>
          </p:cNvPr>
          <p:cNvSpPr/>
          <p:nvPr/>
        </p:nvSpPr>
        <p:spPr>
          <a:xfrm>
            <a:off x="-446317" y="0"/>
            <a:ext cx="18734317" cy="1116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854CE7-197A-4B40-91BA-06AB4824C71E}"/>
              </a:ext>
            </a:extLst>
          </p:cNvPr>
          <p:cNvSpPr txBox="1"/>
          <p:nvPr/>
        </p:nvSpPr>
        <p:spPr>
          <a:xfrm>
            <a:off x="1828800" y="2436966"/>
            <a:ext cx="160020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Section Project 2</a:t>
            </a:r>
          </a:p>
          <a:p>
            <a:pPr algn="r"/>
            <a:r>
              <a:rPr lang="en-US" altLang="ko-KR" sz="6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FIFA Online 4 </a:t>
            </a:r>
            <a:r>
              <a:rPr lang="ko-KR" altLang="en-US" sz="6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출시 예정 선수들의 </a:t>
            </a:r>
            <a:r>
              <a:rPr lang="en-US" altLang="ko-KR" sz="6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OP</a:t>
            </a:r>
            <a:r>
              <a:rPr lang="ko-KR" altLang="en-US" sz="6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 여부 예측</a:t>
            </a:r>
            <a:endParaRPr lang="ko-KR" altLang="en-US" sz="6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7233-9894-49A9-BD00-8A0D928276D9}"/>
              </a:ext>
            </a:extLst>
          </p:cNvPr>
          <p:cNvSpPr txBox="1"/>
          <p:nvPr/>
        </p:nvSpPr>
        <p:spPr>
          <a:xfrm>
            <a:off x="15925800" y="7290018"/>
            <a:ext cx="1742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18</a:t>
            </a:r>
            <a:r>
              <a:rPr lang="ko-KR" altLang="en-US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</a:t>
            </a:r>
            <a:endParaRPr lang="en-US" altLang="ko-KR" sz="4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ko-KR" altLang="en-US" sz="4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장건희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28C84-ED68-CC3C-13EC-1BDEFAA82D33}"/>
              </a:ext>
            </a:extLst>
          </p:cNvPr>
          <p:cNvSpPr txBox="1"/>
          <p:nvPr/>
        </p:nvSpPr>
        <p:spPr>
          <a:xfrm>
            <a:off x="2362200" y="510051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OP (Over Power) :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게임에서 대처할 수 없을 정도로 지나치게 강력한 요소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014803-D76C-BC4B-0B3F-C92D3423F210}"/>
              </a:ext>
            </a:extLst>
          </p:cNvPr>
          <p:cNvSpPr/>
          <p:nvPr/>
        </p:nvSpPr>
        <p:spPr>
          <a:xfrm>
            <a:off x="2971800" y="4929956"/>
            <a:ext cx="15087601" cy="70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B279F2-2EE0-1FC8-AE6D-83522FA41BA9}"/>
              </a:ext>
            </a:extLst>
          </p:cNvPr>
          <p:cNvGrpSpPr/>
          <p:nvPr/>
        </p:nvGrpSpPr>
        <p:grpSpPr>
          <a:xfrm>
            <a:off x="-587828" y="48093"/>
            <a:ext cx="4985655" cy="10477500"/>
            <a:chOff x="-566056" y="-190500"/>
            <a:chExt cx="9182099" cy="10668000"/>
          </a:xfrm>
          <a:solidFill>
            <a:srgbClr val="222429"/>
          </a:solidFill>
        </p:grpSpPr>
        <p:sp>
          <p:nvSpPr>
            <p:cNvPr id="7" name="삼각형 6">
              <a:extLst>
                <a:ext uri="{FF2B5EF4-FFF2-40B4-BE49-F238E27FC236}">
                  <a16:creationId xmlns:a16="http://schemas.microsoft.com/office/drawing/2014/main" id="{0D3C01BB-832A-DB66-5CE0-9A9432674FF8}"/>
                </a:ext>
              </a:extLst>
            </p:cNvPr>
            <p:cNvSpPr/>
            <p:nvPr/>
          </p:nvSpPr>
          <p:spPr>
            <a:xfrm>
              <a:off x="2748643" y="-190500"/>
              <a:ext cx="5867400" cy="10668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F290B3-4C6C-1F24-A063-159E0BDC7748}"/>
                </a:ext>
              </a:extLst>
            </p:cNvPr>
            <p:cNvSpPr/>
            <p:nvPr/>
          </p:nvSpPr>
          <p:spPr>
            <a:xfrm>
              <a:off x="-566056" y="-190500"/>
              <a:ext cx="3314700" cy="106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ko-KR" sz="2800" i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228CD-5881-D068-3EA2-9016E4697F49}"/>
              </a:ext>
            </a:extLst>
          </p:cNvPr>
          <p:cNvSpPr/>
          <p:nvPr/>
        </p:nvSpPr>
        <p:spPr>
          <a:xfrm>
            <a:off x="1150614" y="2094528"/>
            <a:ext cx="4191000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신규 선수 특징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57667-4AD1-7385-EC91-F1EDDB764551}"/>
              </a:ext>
            </a:extLst>
          </p:cNvPr>
          <p:cNvSpPr txBox="1"/>
          <p:nvPr/>
        </p:nvSpPr>
        <p:spPr>
          <a:xfrm>
            <a:off x="1187901" y="3568125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기존 선수 보다 더 나은 성능을 보유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58CF84-8DE3-2083-158C-AF017B8AC975}"/>
              </a:ext>
            </a:extLst>
          </p:cNvPr>
          <p:cNvSpPr/>
          <p:nvPr/>
        </p:nvSpPr>
        <p:spPr>
          <a:xfrm flipV="1">
            <a:off x="1300120" y="4132629"/>
            <a:ext cx="13192834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2BB08-9272-F41A-DFF3-D61CC5015039}"/>
              </a:ext>
            </a:extLst>
          </p:cNvPr>
          <p:cNvSpPr txBox="1"/>
          <p:nvPr/>
        </p:nvSpPr>
        <p:spPr>
          <a:xfrm>
            <a:off x="1187901" y="6057900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출시 직후 유저들의 과금 유발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812A5B-F4BB-A69C-E6F5-3DAB33E99B07}"/>
              </a:ext>
            </a:extLst>
          </p:cNvPr>
          <p:cNvSpPr/>
          <p:nvPr/>
        </p:nvSpPr>
        <p:spPr>
          <a:xfrm flipV="1">
            <a:off x="1300120" y="6622404"/>
            <a:ext cx="13192834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62E0EB-6C2B-A1D2-8F21-06B328FFE3C1}"/>
              </a:ext>
            </a:extLst>
          </p:cNvPr>
          <p:cNvSpPr txBox="1"/>
          <p:nvPr/>
        </p:nvSpPr>
        <p:spPr>
          <a:xfrm>
            <a:off x="1300120" y="4328026"/>
            <a:ext cx="1218728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신규 선수가 기존 선수보다 성능이 낮은 경우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게임에 가져오는 변화가 없다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따라서 일반적으로 더 나은 성능의 신규 선수가 출시되며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대부분의 유저가 이를 받아들인다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F3DBD-7BE1-2723-87AA-77C378BE199E}"/>
              </a:ext>
            </a:extLst>
          </p:cNvPr>
          <p:cNvSpPr txBox="1"/>
          <p:nvPr/>
        </p:nvSpPr>
        <p:spPr>
          <a:xfrm>
            <a:off x="1300120" y="6853512"/>
            <a:ext cx="1218728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기존 선수보다 성능이 좋기 때문에 자연스럽게 유저들의 과금을 발생시킨다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특히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출시 직후 선발대에 의해 많은 과금 유발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87652-D27F-0F9E-77BA-1CA7C6C3695E}"/>
              </a:ext>
            </a:extLst>
          </p:cNvPr>
          <p:cNvSpPr txBox="1"/>
          <p:nvPr/>
        </p:nvSpPr>
        <p:spPr>
          <a:xfrm>
            <a:off x="1752600" y="7614112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선발대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랭커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헤비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과금러와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같이 게임에 새로 출시된 컨텐츠를 가장 먼저 소비하는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유저층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게임사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수익에 상당 비율을 차지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랭커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게임 속 순위에서 상위권에 속하는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유저층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헤비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과금러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게임에 현금을 많이 소비하는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유저층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76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ko-KR" sz="2800" i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228CD-5881-D068-3EA2-9016E4697F49}"/>
              </a:ext>
            </a:extLst>
          </p:cNvPr>
          <p:cNvSpPr/>
          <p:nvPr/>
        </p:nvSpPr>
        <p:spPr>
          <a:xfrm>
            <a:off x="1150614" y="2094528"/>
            <a:ext cx="7002786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신규 선수가 </a:t>
            </a:r>
            <a:r>
              <a:rPr lang="en-US" altLang="ko-KR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 경우 발생하는 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683E8D-25D3-83B7-FFBE-4D4097F3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613" y="5575042"/>
            <a:ext cx="1366880" cy="2617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5AE4EF-CBE6-BE5F-25D0-8BCADC708732}"/>
              </a:ext>
            </a:extLst>
          </p:cNvPr>
          <p:cNvSpPr txBox="1"/>
          <p:nvPr/>
        </p:nvSpPr>
        <p:spPr>
          <a:xfrm>
            <a:off x="2300606" y="8288686"/>
            <a:ext cx="188197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70kg</a:t>
            </a:r>
          </a:p>
          <a:p>
            <a:pPr algn="ctr"/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피자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조각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B037A-0C9F-C6D5-E89B-7E8265B2B2DB}"/>
              </a:ext>
            </a:extLst>
          </p:cNvPr>
          <p:cNvSpPr txBox="1"/>
          <p:nvPr/>
        </p:nvSpPr>
        <p:spPr>
          <a:xfrm>
            <a:off x="2283065" y="4827963"/>
            <a:ext cx="20709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기존 선수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92E94-05E0-0E2C-DEB7-4CF2EF4E256B}"/>
              </a:ext>
            </a:extLst>
          </p:cNvPr>
          <p:cNvSpPr txBox="1"/>
          <p:nvPr/>
        </p:nvSpPr>
        <p:spPr>
          <a:xfrm>
            <a:off x="11445637" y="3467100"/>
            <a:ext cx="20709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신규 선수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BDC6F4-FDB9-D222-33B9-9F397A4D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955" y="5166187"/>
            <a:ext cx="1641969" cy="31441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1D9D92-301E-829B-386A-59E6BB10B69E}"/>
              </a:ext>
            </a:extLst>
          </p:cNvPr>
          <p:cNvSpPr txBox="1"/>
          <p:nvPr/>
        </p:nvSpPr>
        <p:spPr>
          <a:xfrm>
            <a:off x="8911338" y="8288686"/>
            <a:ext cx="188197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80kg</a:t>
            </a:r>
          </a:p>
          <a:p>
            <a:pPr algn="ctr"/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피자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조각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C2E89-84F2-6A5B-68E5-74FFEA869A18}"/>
              </a:ext>
            </a:extLst>
          </p:cNvPr>
          <p:cNvSpPr txBox="1"/>
          <p:nvPr/>
        </p:nvSpPr>
        <p:spPr>
          <a:xfrm>
            <a:off x="8770448" y="4838700"/>
            <a:ext cx="207098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정상 범위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CDDD8F-F73D-DC2E-4DA5-780659A5F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2897" y="4422777"/>
            <a:ext cx="2117879" cy="40555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1E4851-0CF2-2C5E-8090-49F1B2EC5D89}"/>
              </a:ext>
            </a:extLst>
          </p:cNvPr>
          <p:cNvSpPr txBox="1"/>
          <p:nvPr/>
        </p:nvSpPr>
        <p:spPr>
          <a:xfrm>
            <a:off x="13905556" y="8456593"/>
            <a:ext cx="188197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100kg</a:t>
            </a:r>
          </a:p>
          <a:p>
            <a:pPr algn="ctr"/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피자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조각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FEBE94-2B1F-CFFF-5D32-99A1721B6283}"/>
              </a:ext>
            </a:extLst>
          </p:cNvPr>
          <p:cNvSpPr txBox="1"/>
          <p:nvPr/>
        </p:nvSpPr>
        <p:spPr>
          <a:xfrm>
            <a:off x="13811053" y="4102387"/>
            <a:ext cx="207098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DF9C40A-5609-4FDD-7098-830CBD0D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413" y="5617777"/>
            <a:ext cx="2415051" cy="24150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F6F41DF-5603-800E-061D-838E6A4A0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0944" y="482493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ko-KR" sz="2800" i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228CD-5881-D068-3EA2-9016E4697F49}"/>
              </a:ext>
            </a:extLst>
          </p:cNvPr>
          <p:cNvSpPr/>
          <p:nvPr/>
        </p:nvSpPr>
        <p:spPr>
          <a:xfrm>
            <a:off x="1150614" y="2094528"/>
            <a:ext cx="7002786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신규 선수가 </a:t>
            </a:r>
            <a:r>
              <a:rPr lang="en-US" altLang="ko-KR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 경우 발생하는 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89BD1-CA54-20DC-C748-A6C63B86C4CB}"/>
              </a:ext>
            </a:extLst>
          </p:cNvPr>
          <p:cNvSpPr txBox="1"/>
          <p:nvPr/>
        </p:nvSpPr>
        <p:spPr>
          <a:xfrm>
            <a:off x="1187901" y="3568125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다수 유저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D77AC-1266-006A-9C77-EF36C5B317D3}"/>
              </a:ext>
            </a:extLst>
          </p:cNvPr>
          <p:cNvSpPr txBox="1"/>
          <p:nvPr/>
        </p:nvSpPr>
        <p:spPr>
          <a:xfrm>
            <a:off x="1187901" y="6472470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일부 선발대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2CFC5E-F52C-E7F8-B000-A9FE13B2D3CA}"/>
              </a:ext>
            </a:extLst>
          </p:cNvPr>
          <p:cNvSpPr/>
          <p:nvPr/>
        </p:nvSpPr>
        <p:spPr>
          <a:xfrm flipV="1">
            <a:off x="1300120" y="7036973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89230-D933-A864-A1FF-D39FA6CF2467}"/>
              </a:ext>
            </a:extLst>
          </p:cNvPr>
          <p:cNvSpPr txBox="1"/>
          <p:nvPr/>
        </p:nvSpPr>
        <p:spPr>
          <a:xfrm>
            <a:off x="1300120" y="4328026"/>
            <a:ext cx="1218728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지나친 과금 유도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 밸런스 붕괴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 이탈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불매운동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9424E-74C8-CB22-A712-5F8FB0129676}"/>
              </a:ext>
            </a:extLst>
          </p:cNvPr>
          <p:cNvSpPr txBox="1"/>
          <p:nvPr/>
        </p:nvSpPr>
        <p:spPr>
          <a:xfrm>
            <a:off x="1300120" y="7268082"/>
            <a:ext cx="12187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자신들의 소비에 대한 합당한 보상 요구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 이탈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불매운동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50E0D1-30FC-782A-998A-8BBFFC594158}"/>
              </a:ext>
            </a:extLst>
          </p:cNvPr>
          <p:cNvSpPr/>
          <p:nvPr/>
        </p:nvSpPr>
        <p:spPr>
          <a:xfrm flipV="1">
            <a:off x="1300120" y="4097830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86CA49-FA0D-B1D5-A529-E53D6B3CE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112" y="6216660"/>
            <a:ext cx="7772400" cy="29893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C55A9C-FE71-D150-FF21-1074080F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112" y="4238806"/>
            <a:ext cx="7772400" cy="1809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338D10-DF1E-E0E1-CFF8-2CACBF3D3940}"/>
              </a:ext>
            </a:extLst>
          </p:cNvPr>
          <p:cNvSpPr txBox="1"/>
          <p:nvPr/>
        </p:nvSpPr>
        <p:spPr>
          <a:xfrm>
            <a:off x="8829672" y="3568125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2020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년 논란 당시 게임 기사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94F67A-84E5-B90E-EAC6-175E442E955C}"/>
              </a:ext>
            </a:extLst>
          </p:cNvPr>
          <p:cNvSpPr/>
          <p:nvPr/>
        </p:nvSpPr>
        <p:spPr>
          <a:xfrm flipV="1">
            <a:off x="8941891" y="4097830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40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30025D1-8C22-9DA7-1FF9-557754BD2ABA}"/>
              </a:ext>
            </a:extLst>
          </p:cNvPr>
          <p:cNvSpPr/>
          <p:nvPr/>
        </p:nvSpPr>
        <p:spPr>
          <a:xfrm>
            <a:off x="0" y="0"/>
            <a:ext cx="18288000" cy="105186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C9E743-B5FB-84DD-3ABC-2A229ECAB6AE}"/>
              </a:ext>
            </a:extLst>
          </p:cNvPr>
          <p:cNvSpPr txBox="1"/>
          <p:nvPr/>
        </p:nvSpPr>
        <p:spPr>
          <a:xfrm>
            <a:off x="4176472" y="625316"/>
            <a:ext cx="9469731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이에 본 프로젝트는 </a:t>
            </a:r>
            <a:endParaRPr lang="en-US" altLang="ko-KR" sz="28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신규 선수가 출시되기 전 선수의 성능을 바탕으로 </a:t>
            </a:r>
            <a:endParaRPr lang="en-US" altLang="ko-KR" sz="28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48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48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여부</a:t>
            </a:r>
            <a:endParaRPr lang="en-US" altLang="ko-KR" sz="4800" b="1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8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를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예측하고자 함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243DA5-94F3-6FAC-FE74-3F7BEE3F564F}"/>
              </a:ext>
            </a:extLst>
          </p:cNvPr>
          <p:cNvSpPr/>
          <p:nvPr/>
        </p:nvSpPr>
        <p:spPr>
          <a:xfrm>
            <a:off x="0" y="3374290"/>
            <a:ext cx="18288000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Why?</a:t>
            </a:r>
            <a:endParaRPr lang="ko-KR" altLang="en-US" sz="3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B724D-2DCE-2354-BDCD-01D48B11E2A3}"/>
              </a:ext>
            </a:extLst>
          </p:cNvPr>
          <p:cNvSpPr txBox="1"/>
          <p:nvPr/>
        </p:nvSpPr>
        <p:spPr>
          <a:xfrm>
            <a:off x="-32657" y="4799825"/>
            <a:ext cx="182880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성능의 선수가 출시되면 이후 밸런스 조정 여부와 무관하게 많은 논란을 야기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A1096E-AD38-7FF9-9C44-58F5A9AA57A2}"/>
              </a:ext>
            </a:extLst>
          </p:cNvPr>
          <p:cNvSpPr/>
          <p:nvPr/>
        </p:nvSpPr>
        <p:spPr>
          <a:xfrm>
            <a:off x="0" y="6596462"/>
            <a:ext cx="18288000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67263D-BF51-E08D-64EF-7B24AB3173B9}"/>
              </a:ext>
            </a:extLst>
          </p:cNvPr>
          <p:cNvSpPr txBox="1"/>
          <p:nvPr/>
        </p:nvSpPr>
        <p:spPr>
          <a:xfrm>
            <a:off x="-32657" y="8021997"/>
            <a:ext cx="18288000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따라서 애초에 그러한 논란을 야기할 선수를 예측하고 </a:t>
            </a:r>
            <a:endParaRPr lang="en-US" altLang="ko-KR" sz="28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급여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를 통해 게임의 밸런스를 조정함에 따라 문제가 발생하는 것을 사전에 방지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812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2371141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6405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수집    타겟 변수 생성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EDB4D506-5D88-6714-6DD1-D25B6AA7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32" y="8641827"/>
            <a:ext cx="45719" cy="1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갈매기형 수장 27">
            <a:extLst>
              <a:ext uri="{FF2B5EF4-FFF2-40B4-BE49-F238E27FC236}">
                <a16:creationId xmlns:a16="http://schemas.microsoft.com/office/drawing/2014/main" id="{EA8E31BA-6546-9659-EBB2-29B65C1FE6FD}"/>
              </a:ext>
            </a:extLst>
          </p:cNvPr>
          <p:cNvSpPr/>
          <p:nvPr/>
        </p:nvSpPr>
        <p:spPr>
          <a:xfrm>
            <a:off x="476918" y="2847488"/>
            <a:ext cx="4495134" cy="814388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원본 데이터 수집</a:t>
            </a:r>
          </a:p>
        </p:txBody>
      </p:sp>
      <p:sp>
        <p:nvSpPr>
          <p:cNvPr id="47" name="화살표: 갈매기형 수장 54">
            <a:extLst>
              <a:ext uri="{FF2B5EF4-FFF2-40B4-BE49-F238E27FC236}">
                <a16:creationId xmlns:a16="http://schemas.microsoft.com/office/drawing/2014/main" id="{17D2AA4A-7969-E301-DF52-BA662622F0DD}"/>
              </a:ext>
            </a:extLst>
          </p:cNvPr>
          <p:cNvSpPr/>
          <p:nvPr/>
        </p:nvSpPr>
        <p:spPr>
          <a:xfrm>
            <a:off x="5419723" y="2847487"/>
            <a:ext cx="4714877" cy="814388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타겟 변수 생성</a:t>
            </a:r>
          </a:p>
        </p:txBody>
      </p:sp>
      <p:sp>
        <p:nvSpPr>
          <p:cNvPr id="48" name="화살표: 갈매기형 수장 55">
            <a:extLst>
              <a:ext uri="{FF2B5EF4-FFF2-40B4-BE49-F238E27FC236}">
                <a16:creationId xmlns:a16="http://schemas.microsoft.com/office/drawing/2014/main" id="{496EE5E6-7855-4227-9213-D754595C3FA1}"/>
              </a:ext>
            </a:extLst>
          </p:cNvPr>
          <p:cNvSpPr/>
          <p:nvPr/>
        </p:nvSpPr>
        <p:spPr>
          <a:xfrm>
            <a:off x="10426715" y="2847487"/>
            <a:ext cx="7604109" cy="814388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분석 수행</a:t>
            </a:r>
          </a:p>
        </p:txBody>
      </p:sp>
      <p:sp>
        <p:nvSpPr>
          <p:cNvPr id="1025" name="자유형: 도형 59">
            <a:extLst>
              <a:ext uri="{FF2B5EF4-FFF2-40B4-BE49-F238E27FC236}">
                <a16:creationId xmlns:a16="http://schemas.microsoft.com/office/drawing/2014/main" id="{2171E4C9-35FB-BC4F-CF34-C99D807A83F0}"/>
              </a:ext>
            </a:extLst>
          </p:cNvPr>
          <p:cNvSpPr/>
          <p:nvPr/>
        </p:nvSpPr>
        <p:spPr>
          <a:xfrm>
            <a:off x="5419723" y="4520158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가설 설정</a:t>
            </a:r>
          </a:p>
        </p:txBody>
      </p:sp>
      <p:sp>
        <p:nvSpPr>
          <p:cNvPr id="1027" name="자유형: 도형 22">
            <a:extLst>
              <a:ext uri="{FF2B5EF4-FFF2-40B4-BE49-F238E27FC236}">
                <a16:creationId xmlns:a16="http://schemas.microsoft.com/office/drawing/2014/main" id="{39503E6C-C39A-D601-3DB8-18C2FFA04F0F}"/>
              </a:ext>
            </a:extLst>
          </p:cNvPr>
          <p:cNvSpPr/>
          <p:nvPr/>
        </p:nvSpPr>
        <p:spPr>
          <a:xfrm>
            <a:off x="5419723" y="5581722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변수 할당 및 제거</a:t>
            </a:r>
          </a:p>
        </p:txBody>
      </p:sp>
      <p:sp>
        <p:nvSpPr>
          <p:cNvPr id="1030" name="자유형: 도형 20">
            <a:extLst>
              <a:ext uri="{FF2B5EF4-FFF2-40B4-BE49-F238E27FC236}">
                <a16:creationId xmlns:a16="http://schemas.microsoft.com/office/drawing/2014/main" id="{3D1C1B97-C440-4DC4-ADD8-69E771765530}"/>
              </a:ext>
            </a:extLst>
          </p:cNvPr>
          <p:cNvSpPr/>
          <p:nvPr/>
        </p:nvSpPr>
        <p:spPr>
          <a:xfrm>
            <a:off x="5419723" y="6661269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시각화</a:t>
            </a:r>
          </a:p>
        </p:txBody>
      </p:sp>
      <p:sp>
        <p:nvSpPr>
          <p:cNvPr id="1041" name="자유형: 도형 59">
            <a:extLst>
              <a:ext uri="{FF2B5EF4-FFF2-40B4-BE49-F238E27FC236}">
                <a16:creationId xmlns:a16="http://schemas.microsoft.com/office/drawing/2014/main" id="{0C5F75E6-94EE-3FF5-4536-4F0FC0D27BB6}"/>
              </a:ext>
            </a:extLst>
          </p:cNvPr>
          <p:cNvSpPr/>
          <p:nvPr/>
        </p:nvSpPr>
        <p:spPr>
          <a:xfrm>
            <a:off x="10896600" y="4520158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분류 모델 생성</a:t>
            </a:r>
          </a:p>
        </p:txBody>
      </p:sp>
      <p:sp>
        <p:nvSpPr>
          <p:cNvPr id="1044" name="화살표: 아래쪽 36">
            <a:extLst>
              <a:ext uri="{FF2B5EF4-FFF2-40B4-BE49-F238E27FC236}">
                <a16:creationId xmlns:a16="http://schemas.microsoft.com/office/drawing/2014/main" id="{EBC9787C-340A-A85E-BF19-187223EB65C6}"/>
              </a:ext>
            </a:extLst>
          </p:cNvPr>
          <p:cNvSpPr/>
          <p:nvPr/>
        </p:nvSpPr>
        <p:spPr>
          <a:xfrm>
            <a:off x="13204250" y="5953941"/>
            <a:ext cx="2017059" cy="5222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6" name="자유형: 도형 20">
            <a:extLst>
              <a:ext uri="{FF2B5EF4-FFF2-40B4-BE49-F238E27FC236}">
                <a16:creationId xmlns:a16="http://schemas.microsoft.com/office/drawing/2014/main" id="{D71EEFED-9996-A40A-6276-3A18D0F67415}"/>
              </a:ext>
            </a:extLst>
          </p:cNvPr>
          <p:cNvSpPr/>
          <p:nvPr/>
        </p:nvSpPr>
        <p:spPr>
          <a:xfrm>
            <a:off x="10896600" y="6695128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통합 분석</a:t>
            </a:r>
          </a:p>
        </p:txBody>
      </p:sp>
      <p:sp>
        <p:nvSpPr>
          <p:cNvPr id="7" name="자유형: 도형 59">
            <a:extLst>
              <a:ext uri="{FF2B5EF4-FFF2-40B4-BE49-F238E27FC236}">
                <a16:creationId xmlns:a16="http://schemas.microsoft.com/office/drawing/2014/main" id="{FD193C8C-D92A-6E15-91B6-D22E60A608DF}"/>
              </a:ext>
            </a:extLst>
          </p:cNvPr>
          <p:cNvSpPr/>
          <p:nvPr/>
        </p:nvSpPr>
        <p:spPr>
          <a:xfrm>
            <a:off x="257175" y="4520158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FIFA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Online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선수 정보</a:t>
            </a:r>
          </a:p>
        </p:txBody>
      </p:sp>
      <p:sp>
        <p:nvSpPr>
          <p:cNvPr id="8" name="자유형: 도형 59">
            <a:extLst>
              <a:ext uri="{FF2B5EF4-FFF2-40B4-BE49-F238E27FC236}">
                <a16:creationId xmlns:a16="http://schemas.microsoft.com/office/drawing/2014/main" id="{67CD81D5-C8AA-0B34-6486-08741B94C6D1}"/>
              </a:ext>
            </a:extLst>
          </p:cNvPr>
          <p:cNvSpPr/>
          <p:nvPr/>
        </p:nvSpPr>
        <p:spPr>
          <a:xfrm>
            <a:off x="257175" y="5913529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FIFA Online 4 Open API</a:t>
            </a:r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22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6405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수집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 타겟 변수 생성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EDB4D506-5D88-6714-6DD1-D25B6AA7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32" y="8641827"/>
            <a:ext cx="45719" cy="1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FIFA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Online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선수 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726921-8297-5543-1985-F78F2BD4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00" y="4019123"/>
            <a:ext cx="12821531" cy="4756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214E3E-9155-0E5D-C921-3DE448DD82A8}"/>
              </a:ext>
            </a:extLst>
          </p:cNvPr>
          <p:cNvSpPr txBox="1"/>
          <p:nvPr/>
        </p:nvSpPr>
        <p:spPr>
          <a:xfrm>
            <a:off x="624020" y="3460809"/>
            <a:ext cx="935818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FIFA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Online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데이터 센터에서 제공하는 선수 정보 </a:t>
            </a:r>
            <a:r>
              <a:rPr lang="ko-KR" altLang="en-US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크롤링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063605-6333-F728-962B-D4A435141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46750"/>
              </p:ext>
            </p:extLst>
          </p:nvPr>
        </p:nvGraphicFramePr>
        <p:xfrm>
          <a:off x="13716000" y="4381500"/>
          <a:ext cx="3657600" cy="518101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</a:tblGrid>
              <a:tr h="56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/>
                        <a:t>칼럼명</a:t>
                      </a:r>
                      <a:endParaRPr lang="ko-KR" altLang="en-US" sz="2800" b="1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선수고유번호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선수이름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포지션</a:t>
                      </a:r>
                      <a:endParaRPr lang="ko-KR" altLang="en-US" sz="20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586347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신장</a:t>
                      </a:r>
                      <a:endParaRPr lang="en-US" altLang="ko-KR" sz="2000" b="0" i="0" dirty="0"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43462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몸무게</a:t>
                      </a:r>
                      <a:endParaRPr lang="ko-KR" altLang="en-US" sz="20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687760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총 능력치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009436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개 칼럼의 능력치 정보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272932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급여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71658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평가점수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99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258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6405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수집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 타겟 변수 생성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EDB4D506-5D88-6714-6DD1-D25B6AA7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32" y="8641827"/>
            <a:ext cx="45719" cy="1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FIFA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Online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Open API</a:t>
            </a:r>
            <a:endParaRPr lang="ko-KR" alt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14E3E-9155-0E5D-C921-3DE448DD82A8}"/>
              </a:ext>
            </a:extLst>
          </p:cNvPr>
          <p:cNvSpPr txBox="1"/>
          <p:nvPr/>
        </p:nvSpPr>
        <p:spPr>
          <a:xfrm>
            <a:off x="624020" y="3460809"/>
            <a:ext cx="935818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Nexon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개발자센터에서 제공하는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FIFA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Online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Open API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활용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05AC37-09B7-2E7D-FD35-3FF9BEE86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20" y="4374495"/>
            <a:ext cx="12177580" cy="4852439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E80D412-B126-5399-8AE2-5C074EE44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184464"/>
              </p:ext>
            </p:extLst>
          </p:nvPr>
        </p:nvGraphicFramePr>
        <p:xfrm>
          <a:off x="13716000" y="4381500"/>
          <a:ext cx="3657600" cy="178173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</a:tblGrid>
              <a:tr h="56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활용 데이터</a:t>
                      </a:r>
                      <a:endParaRPr lang="ko-KR" altLang="en-US" sz="2800" b="1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메타정보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TOP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10000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2000" b="0" i="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랭커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유저가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사용한 선수의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경기 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119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6405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수집    </a:t>
            </a: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타겟 변수 생성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EDB4D506-5D88-6714-6DD1-D25B6AA7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32" y="8641827"/>
            <a:ext cx="45719" cy="1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가설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14E3E-9155-0E5D-C921-3DE448DD82A8}"/>
              </a:ext>
            </a:extLst>
          </p:cNvPr>
          <p:cNvSpPr txBox="1"/>
          <p:nvPr/>
        </p:nvSpPr>
        <p:spPr>
          <a:xfrm>
            <a:off x="624020" y="3460809"/>
            <a:ext cx="935818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TOP 10000 </a:t>
            </a:r>
            <a:r>
              <a:rPr lang="ko-KR" altLang="en-US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랭커가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자주 사용하는 선수들은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성능을 가지고 있다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BA7BC8-CDC1-F29C-2001-43EFF64F3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23" y="4499983"/>
            <a:ext cx="7804617" cy="50675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052067-C117-91D1-7502-5F0B4E303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8" y="4550796"/>
            <a:ext cx="7879670" cy="50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4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6405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수집    </a:t>
            </a: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타겟 변수 생성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EDB4D506-5D88-6714-6DD1-D25B6AA7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59" y="8542558"/>
            <a:ext cx="45719" cy="1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변수 할당 및 제거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90FA2-7C75-9330-73D6-7E7AB8873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864836"/>
              </p:ext>
            </p:extLst>
          </p:nvPr>
        </p:nvGraphicFramePr>
        <p:xfrm>
          <a:off x="708159" y="3901231"/>
          <a:ext cx="3657600" cy="518101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</a:tblGrid>
              <a:tr h="56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/>
                        <a:t>칼럼명</a:t>
                      </a:r>
                      <a:endParaRPr lang="ko-KR" altLang="en-US" sz="2800" b="1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선수고유번호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선수이름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포지션</a:t>
                      </a:r>
                      <a:endParaRPr lang="ko-KR" altLang="en-US" sz="20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586347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신장</a:t>
                      </a:r>
                      <a:endParaRPr lang="en-US" altLang="ko-KR" sz="2000" b="0" i="0" dirty="0"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43462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몸무게</a:t>
                      </a:r>
                      <a:endParaRPr lang="ko-KR" altLang="en-US" sz="20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687760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총 능력치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009436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개 칼럼의 능력치 정보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272932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급여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71658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평가점수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99303"/>
                  </a:ext>
                </a:extLst>
              </a:tr>
            </a:tbl>
          </a:graphicData>
        </a:graphic>
      </p:graphicFrame>
      <p:sp>
        <p:nvSpPr>
          <p:cNvPr id="8" name="화살표: 아래쪽 36">
            <a:extLst>
              <a:ext uri="{FF2B5EF4-FFF2-40B4-BE49-F238E27FC236}">
                <a16:creationId xmlns:a16="http://schemas.microsoft.com/office/drawing/2014/main" id="{7D17DEEF-8085-0437-78D0-29E5C3F375C2}"/>
              </a:ext>
            </a:extLst>
          </p:cNvPr>
          <p:cNvSpPr/>
          <p:nvPr/>
        </p:nvSpPr>
        <p:spPr>
          <a:xfrm rot="16200000">
            <a:off x="5169901" y="5622454"/>
            <a:ext cx="1460616" cy="19050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5FC1109-2B9F-594C-788A-88EAAD313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971276"/>
              </p:ext>
            </p:extLst>
          </p:nvPr>
        </p:nvGraphicFramePr>
        <p:xfrm>
          <a:off x="7434659" y="3650403"/>
          <a:ext cx="3657600" cy="569355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</a:tblGrid>
              <a:tr h="56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/>
                        <a:t>칼럼명</a:t>
                      </a:r>
                      <a:endParaRPr lang="ko-KR" altLang="en-US" sz="2800" b="1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선수고유번호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선수이름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포지션</a:t>
                      </a:r>
                      <a:endParaRPr lang="ko-KR" altLang="en-US" sz="20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586347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신장</a:t>
                      </a:r>
                      <a:endParaRPr lang="en-US" altLang="ko-KR" sz="2000" b="0" i="0" dirty="0"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43462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몸무게</a:t>
                      </a:r>
                      <a:endParaRPr lang="ko-KR" altLang="en-US" sz="20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687760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총 능력치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009436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개 칼럼의 능력치 정보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272932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급여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71658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평가점수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9930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OP 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여부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(0,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511103"/>
                  </a:ext>
                </a:extLst>
              </a:tr>
            </a:tbl>
          </a:graphicData>
        </a:graphic>
      </p:graphicFrame>
      <p:sp>
        <p:nvSpPr>
          <p:cNvPr id="10" name="화살표: 아래쪽 36">
            <a:extLst>
              <a:ext uri="{FF2B5EF4-FFF2-40B4-BE49-F238E27FC236}">
                <a16:creationId xmlns:a16="http://schemas.microsoft.com/office/drawing/2014/main" id="{C11EA3DA-DE2A-11A9-214D-45FEB250AFDF}"/>
              </a:ext>
            </a:extLst>
          </p:cNvPr>
          <p:cNvSpPr/>
          <p:nvPr/>
        </p:nvSpPr>
        <p:spPr>
          <a:xfrm rot="16200000">
            <a:off x="11897273" y="5622454"/>
            <a:ext cx="1460616" cy="19050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15A9F7D-F4EE-5036-520D-69C2AD332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628"/>
              </p:ext>
            </p:extLst>
          </p:nvPr>
        </p:nvGraphicFramePr>
        <p:xfrm>
          <a:off x="13987859" y="3650403"/>
          <a:ext cx="3657600" cy="569355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</a:tblGrid>
              <a:tr h="568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/>
                        <a:t>칼럼명</a:t>
                      </a:r>
                      <a:endParaRPr lang="ko-KR" altLang="en-US" sz="2800" b="1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sngStrike" dirty="0">
                          <a:solidFill>
                            <a:srgbClr val="000000"/>
                          </a:solidFill>
                          <a:effectLst/>
                        </a:rPr>
                        <a:t>선수고유번호</a:t>
                      </a:r>
                      <a:endParaRPr lang="en-US" altLang="ko-KR" sz="2000" b="0" i="0" strike="sng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strike="sng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선수이름</a:t>
                      </a:r>
                      <a:endParaRPr lang="en-US" altLang="ko-KR" sz="2000" b="0" i="0" strike="sng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포지션</a:t>
                      </a:r>
                      <a:endParaRPr lang="ko-KR" altLang="en-US" sz="20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586347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신장</a:t>
                      </a:r>
                      <a:endParaRPr lang="en-US" altLang="ko-KR" sz="2000" b="0" i="0" dirty="0"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43462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몸무게</a:t>
                      </a:r>
                      <a:endParaRPr lang="ko-KR" altLang="en-US" sz="20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687760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trike="sngStrike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총 능력치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009436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개 칼럼의 능력치 정보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272932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급여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71658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trike="sngStrike" dirty="0">
                          <a:solidFill>
                            <a:srgbClr val="000000"/>
                          </a:solidFill>
                          <a:effectLst/>
                        </a:rPr>
                        <a:t>평가점수</a:t>
                      </a:r>
                      <a:endParaRPr lang="en-US" altLang="ko-KR" sz="2000" b="0" i="0" strike="sng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99303"/>
                  </a:ext>
                </a:extLst>
              </a:tr>
              <a:tr h="512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OP 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여부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(0,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51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9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6405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수집    </a:t>
            </a: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타겟 변수 생성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시각화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E9CD1-ACF7-8B89-95E8-4F8E89A4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006" y="3314700"/>
            <a:ext cx="7298187" cy="6631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D0ACF-0A16-DC8D-4E4D-741827CC16CD}"/>
              </a:ext>
            </a:extLst>
          </p:cNvPr>
          <p:cNvSpPr txBox="1"/>
          <p:nvPr/>
        </p:nvSpPr>
        <p:spPr>
          <a:xfrm>
            <a:off x="9499809" y="4566419"/>
            <a:ext cx="6273591" cy="11541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특정 포지션에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선수가 밀집되진 않았지만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골키퍼 포지션에 대해서는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선수가 없는 상황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95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16ED7531-FC33-48BB-93C0-A69E2277944B}"/>
              </a:ext>
            </a:extLst>
          </p:cNvPr>
          <p:cNvSpPr/>
          <p:nvPr/>
        </p:nvSpPr>
        <p:spPr>
          <a:xfrm>
            <a:off x="-13448" y="-375"/>
            <a:ext cx="18288000" cy="1043491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83D09A-FC4E-4A2A-AB71-622C018B8B23}"/>
              </a:ext>
            </a:extLst>
          </p:cNvPr>
          <p:cNvSpPr/>
          <p:nvPr/>
        </p:nvSpPr>
        <p:spPr>
          <a:xfrm>
            <a:off x="336177" y="1737193"/>
            <a:ext cx="3849159" cy="8345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E2F825-3AAE-4033-A9AB-92E3BA411CCA}"/>
              </a:ext>
            </a:extLst>
          </p:cNvPr>
          <p:cNvSpPr/>
          <p:nvPr/>
        </p:nvSpPr>
        <p:spPr>
          <a:xfrm>
            <a:off x="4938125" y="1737193"/>
            <a:ext cx="3849159" cy="83450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3808FB-401B-4FED-BC32-7B62CC30B1A0}"/>
              </a:ext>
            </a:extLst>
          </p:cNvPr>
          <p:cNvSpPr/>
          <p:nvPr/>
        </p:nvSpPr>
        <p:spPr>
          <a:xfrm>
            <a:off x="9539286" y="1737191"/>
            <a:ext cx="3849159" cy="83450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1B1246-F4A0-4A24-84B6-9DEF396B214D}"/>
              </a:ext>
            </a:extLst>
          </p:cNvPr>
          <p:cNvSpPr txBox="1"/>
          <p:nvPr/>
        </p:nvSpPr>
        <p:spPr>
          <a:xfrm>
            <a:off x="11952" y="4381500"/>
            <a:ext cx="45595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프로젝트 배경 및 필요성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40D56F-6677-4448-BF8A-71B600E82D9B}"/>
              </a:ext>
            </a:extLst>
          </p:cNvPr>
          <p:cNvSpPr txBox="1"/>
          <p:nvPr/>
        </p:nvSpPr>
        <p:spPr>
          <a:xfrm>
            <a:off x="4571033" y="4381500"/>
            <a:ext cx="4559520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분석 개요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수집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타겟 변수 생성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5EF605-E6F8-4E31-A1F6-B4E79838C62B}"/>
              </a:ext>
            </a:extLst>
          </p:cNvPr>
          <p:cNvSpPr txBox="1"/>
          <p:nvPr/>
        </p:nvSpPr>
        <p:spPr>
          <a:xfrm>
            <a:off x="9187137" y="4381500"/>
            <a:ext cx="4559520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spc="-225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분류 모델 생성</a:t>
            </a:r>
            <a:endParaRPr lang="en-US" altLang="ko-KR" sz="3000" spc="-225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spc="-225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통합 분석</a:t>
            </a:r>
            <a:endParaRPr lang="en-US" altLang="ko-KR" sz="3000" spc="-225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22294D-C172-4534-A4D5-C6964234878B}"/>
              </a:ext>
            </a:extLst>
          </p:cNvPr>
          <p:cNvGrpSpPr/>
          <p:nvPr/>
        </p:nvGrpSpPr>
        <p:grpSpPr>
          <a:xfrm>
            <a:off x="51846" y="3276868"/>
            <a:ext cx="4571471" cy="1031729"/>
            <a:chOff x="0" y="2157437"/>
            <a:chExt cx="3047647" cy="68781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4FEA93-4575-4C2A-B653-54E5C234A696}"/>
                </a:ext>
              </a:extLst>
            </p:cNvPr>
            <p:cNvSpPr txBox="1"/>
            <p:nvPr/>
          </p:nvSpPr>
          <p:spPr>
            <a:xfrm>
              <a:off x="0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서론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4A7F2F1-B0D6-43C4-A8C5-1EDA331582D9}"/>
                </a:ext>
              </a:extLst>
            </p:cNvPr>
            <p:cNvSpPr/>
            <p:nvPr/>
          </p:nvSpPr>
          <p:spPr>
            <a:xfrm>
              <a:off x="415286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7BDDBC-3A7F-4E09-9E57-8850735E2F74}"/>
              </a:ext>
            </a:extLst>
          </p:cNvPr>
          <p:cNvGrpSpPr/>
          <p:nvPr/>
        </p:nvGrpSpPr>
        <p:grpSpPr>
          <a:xfrm>
            <a:off x="4645088" y="3276868"/>
            <a:ext cx="4571471" cy="1031729"/>
            <a:chOff x="3067967" y="2157437"/>
            <a:chExt cx="3047647" cy="68781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C0FAD5-5FC7-4BBA-9DE7-5DBFC014C2E3}"/>
                </a:ext>
              </a:extLst>
            </p:cNvPr>
            <p:cNvSpPr txBox="1"/>
            <p:nvPr/>
          </p:nvSpPr>
          <p:spPr>
            <a:xfrm>
              <a:off x="3067967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분석 준비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329CDC0-37F6-4D73-9E15-330BF430BAB5}"/>
                </a:ext>
              </a:extLst>
            </p:cNvPr>
            <p:cNvSpPr/>
            <p:nvPr/>
          </p:nvSpPr>
          <p:spPr>
            <a:xfrm>
              <a:off x="3483253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174705-993D-4D91-933F-F844D7DFB26A}"/>
              </a:ext>
            </a:extLst>
          </p:cNvPr>
          <p:cNvGrpSpPr/>
          <p:nvPr/>
        </p:nvGrpSpPr>
        <p:grpSpPr>
          <a:xfrm>
            <a:off x="9216558" y="3276868"/>
            <a:ext cx="4571471" cy="1031729"/>
            <a:chOff x="6115614" y="2157437"/>
            <a:chExt cx="3047647" cy="6878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987BBA-3402-45DA-B45E-3579430DD202}"/>
                </a:ext>
              </a:extLst>
            </p:cNvPr>
            <p:cNvSpPr txBox="1"/>
            <p:nvPr/>
          </p:nvSpPr>
          <p:spPr>
            <a:xfrm>
              <a:off x="6115614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분석 과정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D72D62-29D6-4A0F-887F-D845072569E1}"/>
                </a:ext>
              </a:extLst>
            </p:cNvPr>
            <p:cNvSpPr/>
            <p:nvPr/>
          </p:nvSpPr>
          <p:spPr>
            <a:xfrm>
              <a:off x="6541060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DAABA5-EFC9-4ABA-A51C-86F0527982EC}"/>
              </a:ext>
            </a:extLst>
          </p:cNvPr>
          <p:cNvSpPr/>
          <p:nvPr/>
        </p:nvSpPr>
        <p:spPr>
          <a:xfrm>
            <a:off x="-13448" y="-375"/>
            <a:ext cx="18301446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D1574-D743-3D52-9CC1-A94CD8B9FA3A}"/>
              </a:ext>
            </a:extLst>
          </p:cNvPr>
          <p:cNvSpPr/>
          <p:nvPr/>
        </p:nvSpPr>
        <p:spPr>
          <a:xfrm>
            <a:off x="14052146" y="1737191"/>
            <a:ext cx="3849159" cy="8345021"/>
          </a:xfrm>
          <a:prstGeom prst="rect">
            <a:avLst/>
          </a:prstGeom>
          <a:solidFill>
            <a:srgbClr val="222429"/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ED6E73-B6DA-4943-8111-C06BF8AA3182}"/>
              </a:ext>
            </a:extLst>
          </p:cNvPr>
          <p:cNvSpPr txBox="1"/>
          <p:nvPr/>
        </p:nvSpPr>
        <p:spPr>
          <a:xfrm>
            <a:off x="-322924" y="-207192"/>
            <a:ext cx="5997584" cy="16158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7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1F9DD-D75D-889C-9A01-47199DC75FF4}"/>
              </a:ext>
            </a:extLst>
          </p:cNvPr>
          <p:cNvSpPr txBox="1"/>
          <p:nvPr/>
        </p:nvSpPr>
        <p:spPr>
          <a:xfrm>
            <a:off x="13755645" y="4381500"/>
            <a:ext cx="4559520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인사이트</a:t>
            </a:r>
            <a:endParaRPr lang="en-US" altLang="ko-KR" sz="3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한계점</a:t>
            </a:r>
            <a:endParaRPr lang="en-US" altLang="ko-KR" sz="3000" spc="-225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4059E2-C043-B8AC-297A-BBAF7A97CF4E}"/>
              </a:ext>
            </a:extLst>
          </p:cNvPr>
          <p:cNvGrpSpPr/>
          <p:nvPr/>
        </p:nvGrpSpPr>
        <p:grpSpPr>
          <a:xfrm>
            <a:off x="13785066" y="3276868"/>
            <a:ext cx="4571471" cy="1031729"/>
            <a:chOff x="6115614" y="2157437"/>
            <a:chExt cx="3047647" cy="687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7927C7-3307-4E70-47E0-04DCDD0DAE4D}"/>
                </a:ext>
              </a:extLst>
            </p:cNvPr>
            <p:cNvSpPr txBox="1"/>
            <p:nvPr/>
          </p:nvSpPr>
          <p:spPr>
            <a:xfrm>
              <a:off x="6115614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결론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1C78AE-3151-8149-4FDA-996FEEF22B4E}"/>
                </a:ext>
              </a:extLst>
            </p:cNvPr>
            <p:cNvSpPr/>
            <p:nvPr/>
          </p:nvSpPr>
          <p:spPr>
            <a:xfrm>
              <a:off x="6541060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70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490988B-9060-341C-835E-F3752C244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2" y="3238500"/>
            <a:ext cx="17490956" cy="35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87A15B-996F-2891-D089-2F9E819D4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63" y="7143556"/>
            <a:ext cx="8121092" cy="27145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18E5A0-25E4-947B-8DA7-54DB326ED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6943517"/>
            <a:ext cx="7732919" cy="3114648"/>
          </a:xfrm>
          <a:prstGeom prst="rect">
            <a:avLst/>
          </a:prstGeom>
        </p:spPr>
      </p:pic>
      <p:sp>
        <p:nvSpPr>
          <p:cNvPr id="10" name="자유형: 도형 59">
            <a:extLst>
              <a:ext uri="{FF2B5EF4-FFF2-40B4-BE49-F238E27FC236}">
                <a16:creationId xmlns:a16="http://schemas.microsoft.com/office/drawing/2014/main" id="{55FEC7AC-34A2-8D3C-3B39-47B29285DDC0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용어 정리</a:t>
            </a:r>
          </a:p>
        </p:txBody>
      </p:sp>
    </p:spTree>
    <p:extLst>
      <p:ext uri="{BB962C8B-B14F-4D97-AF65-F5344CB8AC3E}">
        <p14:creationId xmlns:p14="http://schemas.microsoft.com/office/powerpoint/2010/main" val="3027518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공격수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A22688-34B1-FD2A-76E8-3B3862E3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0" y="3390900"/>
            <a:ext cx="10129663" cy="6669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BF88C-1FFB-974C-DDDC-4E4FFA0F64A8}"/>
              </a:ext>
            </a:extLst>
          </p:cNvPr>
          <p:cNvSpPr txBox="1"/>
          <p:nvPr/>
        </p:nvSpPr>
        <p:spPr>
          <a:xfrm>
            <a:off x="10631981" y="3598769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모델 성능 지표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F1 - Score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2A5-B0C8-9723-D726-5F2A49AF1F84}"/>
              </a:ext>
            </a:extLst>
          </p:cNvPr>
          <p:cNvSpPr txBox="1"/>
          <p:nvPr/>
        </p:nvSpPr>
        <p:spPr>
          <a:xfrm>
            <a:off x="10631981" y="6503114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치명적 에러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FN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9E166-69EA-0D36-A224-BE0910B9C9E3}"/>
              </a:ext>
            </a:extLst>
          </p:cNvPr>
          <p:cNvSpPr/>
          <p:nvPr/>
        </p:nvSpPr>
        <p:spPr>
          <a:xfrm flipV="1">
            <a:off x="10744200" y="7067617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ECF9-D330-8D51-9D8B-7155FA056E51}"/>
              </a:ext>
            </a:extLst>
          </p:cNvPr>
          <p:cNvSpPr txBox="1"/>
          <p:nvPr/>
        </p:nvSpPr>
        <p:spPr>
          <a:xfrm>
            <a:off x="10744200" y="4358670"/>
            <a:ext cx="609128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타겟 변수의 불균형한 경우 일반적으로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분류 모델의 성능 지표로 활용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5F2BC-BE13-BAA0-A46F-6B56333B24B4}"/>
              </a:ext>
            </a:extLst>
          </p:cNvPr>
          <p:cNvSpPr/>
          <p:nvPr/>
        </p:nvSpPr>
        <p:spPr>
          <a:xfrm flipV="1">
            <a:off x="10744200" y="4128474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5B70F-06E3-6D77-3B7C-1AE5BB24027D}"/>
              </a:ext>
            </a:extLst>
          </p:cNvPr>
          <p:cNvSpPr txBox="1"/>
          <p:nvPr/>
        </p:nvSpPr>
        <p:spPr>
          <a:xfrm>
            <a:off x="10744200" y="7249150"/>
            <a:ext cx="6091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FN : OP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선수를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 아니라고 판단하는 경우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 아닌 선수를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라고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판단하는 경우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FN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최소화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(Recall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최대화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하는 방향 지향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53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공격수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A22688-34B1-FD2A-76E8-3B3862E3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0" y="3390900"/>
            <a:ext cx="10129663" cy="6669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BF88C-1FFB-974C-DDDC-4E4FFA0F64A8}"/>
              </a:ext>
            </a:extLst>
          </p:cNvPr>
          <p:cNvSpPr txBox="1"/>
          <p:nvPr/>
        </p:nvSpPr>
        <p:spPr>
          <a:xfrm>
            <a:off x="10631981" y="3598769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모델 후보 선정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2A5-B0C8-9723-D726-5F2A49AF1F84}"/>
              </a:ext>
            </a:extLst>
          </p:cNvPr>
          <p:cNvSpPr txBox="1"/>
          <p:nvPr/>
        </p:nvSpPr>
        <p:spPr>
          <a:xfrm>
            <a:off x="10631981" y="6503114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분할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9E166-69EA-0D36-A224-BE0910B9C9E3}"/>
              </a:ext>
            </a:extLst>
          </p:cNvPr>
          <p:cNvSpPr/>
          <p:nvPr/>
        </p:nvSpPr>
        <p:spPr>
          <a:xfrm flipV="1">
            <a:off x="10744200" y="7067617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ECF9-D330-8D51-9D8B-7155FA056E51}"/>
              </a:ext>
            </a:extLst>
          </p:cNvPr>
          <p:cNvSpPr txBox="1"/>
          <p:nvPr/>
        </p:nvSpPr>
        <p:spPr>
          <a:xfrm>
            <a:off x="10872992" y="4457700"/>
            <a:ext cx="6091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DecisionTree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기준 모델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RandomForest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XGBoost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5F2BC-BE13-BAA0-A46F-6B56333B24B4}"/>
              </a:ext>
            </a:extLst>
          </p:cNvPr>
          <p:cNvSpPr/>
          <p:nvPr/>
        </p:nvSpPr>
        <p:spPr>
          <a:xfrm flipV="1">
            <a:off x="10744200" y="4128474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5B70F-06E3-6D77-3B7C-1AE5BB24027D}"/>
              </a:ext>
            </a:extLst>
          </p:cNvPr>
          <p:cNvSpPr txBox="1"/>
          <p:nvPr/>
        </p:nvSpPr>
        <p:spPr>
          <a:xfrm>
            <a:off x="10744200" y="7249150"/>
            <a:ext cx="6091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전체 데이터를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Train : Test = 7 : 3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으로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분할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생성된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Train Set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Cross-Validation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적용하여 모델 학습 및 성능 확인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CBF87-A299-20F3-881A-A261FC46A4AF}"/>
              </a:ext>
            </a:extLst>
          </p:cNvPr>
          <p:cNvSpPr txBox="1"/>
          <p:nvPr/>
        </p:nvSpPr>
        <p:spPr>
          <a:xfrm>
            <a:off x="11201400" y="5649148"/>
            <a:ext cx="4589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기준모델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모델 성능의 최소 수준을 정하기 위한 모델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10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공격수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BF88C-1FFB-974C-DDDC-4E4FFA0F64A8}"/>
              </a:ext>
            </a:extLst>
          </p:cNvPr>
          <p:cNvSpPr txBox="1"/>
          <p:nvPr/>
        </p:nvSpPr>
        <p:spPr>
          <a:xfrm>
            <a:off x="544285" y="3588812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차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모델 선정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2A5-B0C8-9723-D726-5F2A49AF1F84}"/>
              </a:ext>
            </a:extLst>
          </p:cNvPr>
          <p:cNvSpPr txBox="1"/>
          <p:nvPr/>
        </p:nvSpPr>
        <p:spPr>
          <a:xfrm>
            <a:off x="544285" y="6493157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차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파라미터 튜닝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9E166-69EA-0D36-A224-BE0910B9C9E3}"/>
              </a:ext>
            </a:extLst>
          </p:cNvPr>
          <p:cNvSpPr/>
          <p:nvPr/>
        </p:nvSpPr>
        <p:spPr>
          <a:xfrm flipV="1">
            <a:off x="656504" y="7057660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ECF9-D330-8D51-9D8B-7155FA056E51}"/>
              </a:ext>
            </a:extLst>
          </p:cNvPr>
          <p:cNvSpPr txBox="1"/>
          <p:nvPr/>
        </p:nvSpPr>
        <p:spPr>
          <a:xfrm>
            <a:off x="785296" y="4447743"/>
            <a:ext cx="1323550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RandomForest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XGBoost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분류 모델에 대해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Randomized Search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방식으로 파라미터 할당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두 모델 중 더 나은 성능을 발휘하는 모델 선정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5F2BC-BE13-BAA0-A46F-6B56333B24B4}"/>
              </a:ext>
            </a:extLst>
          </p:cNvPr>
          <p:cNvSpPr/>
          <p:nvPr/>
        </p:nvSpPr>
        <p:spPr>
          <a:xfrm flipV="1">
            <a:off x="656504" y="4118517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5B70F-06E3-6D77-3B7C-1AE5BB24027D}"/>
              </a:ext>
            </a:extLst>
          </p:cNvPr>
          <p:cNvSpPr txBox="1"/>
          <p:nvPr/>
        </p:nvSpPr>
        <p:spPr>
          <a:xfrm>
            <a:off x="656504" y="7239193"/>
            <a:ext cx="10544896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위에서 선정된 모델에 대해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Exhausted Grid Search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방식으로 파라미터 튜닝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최종 모델 선정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873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공격수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B6A26-F744-3445-8BDE-16C22F6E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840236"/>
            <a:ext cx="7837953" cy="6850952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2E75FB-B0CA-73D6-20D4-D2FEBC4E5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738183"/>
              </p:ext>
            </p:extLst>
          </p:nvPr>
        </p:nvGraphicFramePr>
        <p:xfrm>
          <a:off x="1001247" y="4514208"/>
          <a:ext cx="7620000" cy="280738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083716532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675792390"/>
                    </a:ext>
                  </a:extLst>
                </a:gridCol>
              </a:tblGrid>
              <a:tr h="80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구분</a:t>
                      </a:r>
                      <a:endParaRPr lang="ko-KR" altLang="en-US" sz="2800" b="1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기준 모델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최종 모델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998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검증 세트 </a:t>
                      </a: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F1 Score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en-US" altLang="ko-KR" sz="2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  <a:endParaRPr lang="en-US" altLang="ko-KR" sz="2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998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테스트 세트 </a:t>
                      </a: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F1 Score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  <a:endParaRPr lang="en-US" altLang="ko-KR" sz="2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6E224FC-5EA7-5ED5-0F24-282DE7313150}"/>
              </a:ext>
            </a:extLst>
          </p:cNvPr>
          <p:cNvSpPr txBox="1"/>
          <p:nvPr/>
        </p:nvSpPr>
        <p:spPr>
          <a:xfrm>
            <a:off x="10058400" y="9702225"/>
            <a:ext cx="4589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*혼동행렬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예측값과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실제값의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교차표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B99A46-2289-3176-E2CA-0CDC8BF47FA3}"/>
              </a:ext>
            </a:extLst>
          </p:cNvPr>
          <p:cNvSpPr/>
          <p:nvPr/>
        </p:nvSpPr>
        <p:spPr>
          <a:xfrm>
            <a:off x="10363200" y="6667500"/>
            <a:ext cx="2282359" cy="181552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45D2C5-ECF9-0790-A8FB-636F3FC30704}"/>
              </a:ext>
            </a:extLst>
          </p:cNvPr>
          <p:cNvSpPr/>
          <p:nvPr/>
        </p:nvSpPr>
        <p:spPr>
          <a:xfrm>
            <a:off x="13258800" y="3815443"/>
            <a:ext cx="2282359" cy="1815525"/>
          </a:xfrm>
          <a:prstGeom prst="rect">
            <a:avLst/>
          </a:prstGeom>
          <a:noFill/>
          <a:ln w="47625">
            <a:solidFill>
              <a:srgbClr val="6AA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08731-08D4-7FFB-F333-0BB536154FA3}"/>
              </a:ext>
            </a:extLst>
          </p:cNvPr>
          <p:cNvSpPr txBox="1"/>
          <p:nvPr/>
        </p:nvSpPr>
        <p:spPr>
          <a:xfrm>
            <a:off x="889028" y="3842657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기준 모델과 최종 모델의 비교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C31C6-9D9A-D8A9-14F1-985CFA1CAF80}"/>
              </a:ext>
            </a:extLst>
          </p:cNvPr>
          <p:cNvSpPr/>
          <p:nvPr/>
        </p:nvSpPr>
        <p:spPr>
          <a:xfrm flipV="1">
            <a:off x="1001246" y="4365877"/>
            <a:ext cx="7619999" cy="52204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745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공격수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6A070-C522-7784-0B3C-081FA7F18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53" y="3606088"/>
            <a:ext cx="7355412" cy="5884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F693B1-23A1-5672-88BD-CE4C1460CE69}"/>
              </a:ext>
            </a:extLst>
          </p:cNvPr>
          <p:cNvSpPr txBox="1"/>
          <p:nvPr/>
        </p:nvSpPr>
        <p:spPr>
          <a:xfrm>
            <a:off x="1066800" y="9521911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ROC Curve :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임계값에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대한 이진분류 모델의 성능을 한번에 표시한 그래프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좌상단에 밀집한 모습을 보이고 있어 우수한 모델이라고 할 수 있다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39D9B-DF54-C31B-9231-24941DAC7B5D}"/>
              </a:ext>
            </a:extLst>
          </p:cNvPr>
          <p:cNvSpPr txBox="1"/>
          <p:nvPr/>
        </p:nvSpPr>
        <p:spPr>
          <a:xfrm>
            <a:off x="9143998" y="5524500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AUC Score : 0.98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280CD-498F-D082-410E-CD346AFB5932}"/>
              </a:ext>
            </a:extLst>
          </p:cNvPr>
          <p:cNvSpPr txBox="1"/>
          <p:nvPr/>
        </p:nvSpPr>
        <p:spPr>
          <a:xfrm>
            <a:off x="9144000" y="6234425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AUC Score : ROC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Curve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아래 영역의 넓이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가까울수록 우수한 모델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66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미드필더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BF88C-1FFB-974C-DDDC-4E4FFA0F64A8}"/>
              </a:ext>
            </a:extLst>
          </p:cNvPr>
          <p:cNvSpPr txBox="1"/>
          <p:nvPr/>
        </p:nvSpPr>
        <p:spPr>
          <a:xfrm>
            <a:off x="10631981" y="3598769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모델 성능 지표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F1 - Score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2A5-B0C8-9723-D726-5F2A49AF1F84}"/>
              </a:ext>
            </a:extLst>
          </p:cNvPr>
          <p:cNvSpPr txBox="1"/>
          <p:nvPr/>
        </p:nvSpPr>
        <p:spPr>
          <a:xfrm>
            <a:off x="10631981" y="6503114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치명적 에러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FN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9E166-69EA-0D36-A224-BE0910B9C9E3}"/>
              </a:ext>
            </a:extLst>
          </p:cNvPr>
          <p:cNvSpPr/>
          <p:nvPr/>
        </p:nvSpPr>
        <p:spPr>
          <a:xfrm flipV="1">
            <a:off x="10744200" y="7067617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ECF9-D330-8D51-9D8B-7155FA056E51}"/>
              </a:ext>
            </a:extLst>
          </p:cNvPr>
          <p:cNvSpPr txBox="1"/>
          <p:nvPr/>
        </p:nvSpPr>
        <p:spPr>
          <a:xfrm>
            <a:off x="10744200" y="4358670"/>
            <a:ext cx="609128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타겟 변수의 불균형한 경우 일반적으로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분류 모델의 성능 지표로 활용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5F2BC-BE13-BAA0-A46F-6B56333B24B4}"/>
              </a:ext>
            </a:extLst>
          </p:cNvPr>
          <p:cNvSpPr/>
          <p:nvPr/>
        </p:nvSpPr>
        <p:spPr>
          <a:xfrm flipV="1">
            <a:off x="10744200" y="4128474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5B70F-06E3-6D77-3B7C-1AE5BB24027D}"/>
              </a:ext>
            </a:extLst>
          </p:cNvPr>
          <p:cNvSpPr txBox="1"/>
          <p:nvPr/>
        </p:nvSpPr>
        <p:spPr>
          <a:xfrm>
            <a:off x="10744200" y="7249150"/>
            <a:ext cx="6091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FN : OP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선수를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 아니라고 판단하는 경우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 아닌 선수를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라고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판단하는 경우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FN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최소화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(Recall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최대화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하는 방향 지향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F4128A-54A0-E631-E46B-FC1BE277C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06" y="3450928"/>
            <a:ext cx="9970694" cy="65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21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미드필더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BF88C-1FFB-974C-DDDC-4E4FFA0F64A8}"/>
              </a:ext>
            </a:extLst>
          </p:cNvPr>
          <p:cNvSpPr txBox="1"/>
          <p:nvPr/>
        </p:nvSpPr>
        <p:spPr>
          <a:xfrm>
            <a:off x="10631981" y="3598769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모델 선정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2A5-B0C8-9723-D726-5F2A49AF1F84}"/>
              </a:ext>
            </a:extLst>
          </p:cNvPr>
          <p:cNvSpPr txBox="1"/>
          <p:nvPr/>
        </p:nvSpPr>
        <p:spPr>
          <a:xfrm>
            <a:off x="10631981" y="6503114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분할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9E166-69EA-0D36-A224-BE0910B9C9E3}"/>
              </a:ext>
            </a:extLst>
          </p:cNvPr>
          <p:cNvSpPr/>
          <p:nvPr/>
        </p:nvSpPr>
        <p:spPr>
          <a:xfrm flipV="1">
            <a:off x="10744200" y="7067617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ECF9-D330-8D51-9D8B-7155FA056E51}"/>
              </a:ext>
            </a:extLst>
          </p:cNvPr>
          <p:cNvSpPr txBox="1"/>
          <p:nvPr/>
        </p:nvSpPr>
        <p:spPr>
          <a:xfrm>
            <a:off x="10872992" y="4457700"/>
            <a:ext cx="6091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DecisionTree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기준 모델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RandomForest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XGBoost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5F2BC-BE13-BAA0-A46F-6B56333B24B4}"/>
              </a:ext>
            </a:extLst>
          </p:cNvPr>
          <p:cNvSpPr/>
          <p:nvPr/>
        </p:nvSpPr>
        <p:spPr>
          <a:xfrm flipV="1">
            <a:off x="10744200" y="4128474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5B70F-06E3-6D77-3B7C-1AE5BB24027D}"/>
              </a:ext>
            </a:extLst>
          </p:cNvPr>
          <p:cNvSpPr txBox="1"/>
          <p:nvPr/>
        </p:nvSpPr>
        <p:spPr>
          <a:xfrm>
            <a:off x="10744200" y="7249150"/>
            <a:ext cx="6091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전체 데이터를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Train : Test = 7 : 3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으로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분할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생성된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Train Set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Cross-Validation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적용하여 모델 학습 및 성능 확인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9B3185-DB8E-ED05-7548-1468AB9F3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06" y="3450928"/>
            <a:ext cx="9970694" cy="65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79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미드필더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BF88C-1FFB-974C-DDDC-4E4FFA0F64A8}"/>
              </a:ext>
            </a:extLst>
          </p:cNvPr>
          <p:cNvSpPr txBox="1"/>
          <p:nvPr/>
        </p:nvSpPr>
        <p:spPr>
          <a:xfrm>
            <a:off x="544285" y="3588812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차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모델 선정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2A5-B0C8-9723-D726-5F2A49AF1F84}"/>
              </a:ext>
            </a:extLst>
          </p:cNvPr>
          <p:cNvSpPr txBox="1"/>
          <p:nvPr/>
        </p:nvSpPr>
        <p:spPr>
          <a:xfrm>
            <a:off x="544285" y="6493157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차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파라미터 튜닝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9E166-69EA-0D36-A224-BE0910B9C9E3}"/>
              </a:ext>
            </a:extLst>
          </p:cNvPr>
          <p:cNvSpPr/>
          <p:nvPr/>
        </p:nvSpPr>
        <p:spPr>
          <a:xfrm flipV="1">
            <a:off x="656504" y="7057660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ECF9-D330-8D51-9D8B-7155FA056E51}"/>
              </a:ext>
            </a:extLst>
          </p:cNvPr>
          <p:cNvSpPr txBox="1"/>
          <p:nvPr/>
        </p:nvSpPr>
        <p:spPr>
          <a:xfrm>
            <a:off x="785296" y="4447743"/>
            <a:ext cx="1323550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RandomForest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XGBoost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분류 모델에 대해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Randomized Search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방식으로 파라미터 할당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두 모델 중 더 나은 성능을 발휘하는 모델 선정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5F2BC-BE13-BAA0-A46F-6B56333B24B4}"/>
              </a:ext>
            </a:extLst>
          </p:cNvPr>
          <p:cNvSpPr/>
          <p:nvPr/>
        </p:nvSpPr>
        <p:spPr>
          <a:xfrm flipV="1">
            <a:off x="656504" y="4118517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5B70F-06E3-6D77-3B7C-1AE5BB24027D}"/>
              </a:ext>
            </a:extLst>
          </p:cNvPr>
          <p:cNvSpPr txBox="1"/>
          <p:nvPr/>
        </p:nvSpPr>
        <p:spPr>
          <a:xfrm>
            <a:off x="656504" y="7239193"/>
            <a:ext cx="10544896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위에서 선정된 모델에 대해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Exhausted Grid Search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방식으로 파라미터 튜닝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최종 모델 선정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1840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미드필더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2E75FB-B0CA-73D6-20D4-D2FEBC4E5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65005"/>
              </p:ext>
            </p:extLst>
          </p:nvPr>
        </p:nvGraphicFramePr>
        <p:xfrm>
          <a:off x="1001247" y="4514208"/>
          <a:ext cx="7620000" cy="280738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083716532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675792390"/>
                    </a:ext>
                  </a:extLst>
                </a:gridCol>
              </a:tblGrid>
              <a:tr h="80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구분</a:t>
                      </a:r>
                      <a:endParaRPr lang="ko-KR" altLang="en-US" sz="2800" b="1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기준 모델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최종 모델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998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검증 세트 </a:t>
                      </a: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F1 Score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altLang="ko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altLang="ko-KR" sz="2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</a:t>
                      </a:r>
                      <a:endParaRPr lang="en-US" altLang="ko-KR" sz="2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998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테스트 세트 </a:t>
                      </a: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F1 Score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</a:t>
                      </a:r>
                      <a:endParaRPr lang="en-US" altLang="ko-KR" sz="2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3C08731-08D4-7FFB-F333-0BB536154FA3}"/>
              </a:ext>
            </a:extLst>
          </p:cNvPr>
          <p:cNvSpPr txBox="1"/>
          <p:nvPr/>
        </p:nvSpPr>
        <p:spPr>
          <a:xfrm>
            <a:off x="889028" y="3842657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기준 모델과 최종 모델의 비교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C31C6-9D9A-D8A9-14F1-985CFA1CAF80}"/>
              </a:ext>
            </a:extLst>
          </p:cNvPr>
          <p:cNvSpPr/>
          <p:nvPr/>
        </p:nvSpPr>
        <p:spPr>
          <a:xfrm flipV="1">
            <a:off x="1001246" y="4365877"/>
            <a:ext cx="7619999" cy="52204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5E2F26-8E56-C385-3731-1871C18A7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02" y="2533320"/>
            <a:ext cx="8577270" cy="75987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51C86AE-AFA5-B2DF-9A26-5616DBBE182A}"/>
              </a:ext>
            </a:extLst>
          </p:cNvPr>
          <p:cNvSpPr/>
          <p:nvPr/>
        </p:nvSpPr>
        <p:spPr>
          <a:xfrm>
            <a:off x="10744199" y="6972301"/>
            <a:ext cx="1828801" cy="14478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19C55E-CFC6-F5EC-16E9-92A74977C1A5}"/>
              </a:ext>
            </a:extLst>
          </p:cNvPr>
          <p:cNvSpPr/>
          <p:nvPr/>
        </p:nvSpPr>
        <p:spPr>
          <a:xfrm>
            <a:off x="13813970" y="3837215"/>
            <a:ext cx="1828801" cy="1447800"/>
          </a:xfrm>
          <a:prstGeom prst="rect">
            <a:avLst/>
          </a:prstGeom>
          <a:noFill/>
          <a:ln w="47625">
            <a:solidFill>
              <a:srgbClr val="6AA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14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CD5D99-E7BD-89BD-D4C1-4720DEE9D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41923"/>
            <a:ext cx="9682949" cy="52412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3E51C6-4F1B-BC24-B487-8281AF446A4F}"/>
              </a:ext>
            </a:extLst>
          </p:cNvPr>
          <p:cNvSpPr txBox="1"/>
          <p:nvPr/>
        </p:nvSpPr>
        <p:spPr>
          <a:xfrm>
            <a:off x="11150166" y="4578094"/>
            <a:ext cx="6332291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축구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시뮬레이션 게임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B953B3-143E-6F54-A12A-A11E26A2E529}"/>
              </a:ext>
            </a:extLst>
          </p:cNvPr>
          <p:cNvSpPr txBox="1"/>
          <p:nvPr/>
        </p:nvSpPr>
        <p:spPr>
          <a:xfrm>
            <a:off x="11095030" y="5812728"/>
            <a:ext cx="663709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두 유저가 각자 자신의 팀 선수들을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직접 조종하며 경쟁하는 게임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AA8758-8DA7-E346-1666-281CE579B83D}"/>
              </a:ext>
            </a:extLst>
          </p:cNvPr>
          <p:cNvSpPr/>
          <p:nvPr/>
        </p:nvSpPr>
        <p:spPr>
          <a:xfrm>
            <a:off x="11150166" y="5590323"/>
            <a:ext cx="5773299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923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미드필더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39D9B-DF54-C31B-9231-24941DAC7B5D}"/>
              </a:ext>
            </a:extLst>
          </p:cNvPr>
          <p:cNvSpPr txBox="1"/>
          <p:nvPr/>
        </p:nvSpPr>
        <p:spPr>
          <a:xfrm>
            <a:off x="9143998" y="5524500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AUC Score : 0.98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05A3B1-FA01-7AEA-4CCE-AAE26E07A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3588812"/>
            <a:ext cx="7901512" cy="62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1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수비수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BF88C-1FFB-974C-DDDC-4E4FFA0F64A8}"/>
              </a:ext>
            </a:extLst>
          </p:cNvPr>
          <p:cNvSpPr txBox="1"/>
          <p:nvPr/>
        </p:nvSpPr>
        <p:spPr>
          <a:xfrm>
            <a:off x="10631981" y="3598769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모델 성능 지표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F1 - Score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2A5-B0C8-9723-D726-5F2A49AF1F84}"/>
              </a:ext>
            </a:extLst>
          </p:cNvPr>
          <p:cNvSpPr txBox="1"/>
          <p:nvPr/>
        </p:nvSpPr>
        <p:spPr>
          <a:xfrm>
            <a:off x="10631981" y="6503114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치명적 에러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FN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9E166-69EA-0D36-A224-BE0910B9C9E3}"/>
              </a:ext>
            </a:extLst>
          </p:cNvPr>
          <p:cNvSpPr/>
          <p:nvPr/>
        </p:nvSpPr>
        <p:spPr>
          <a:xfrm flipV="1">
            <a:off x="10744200" y="7067617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ECF9-D330-8D51-9D8B-7155FA056E51}"/>
              </a:ext>
            </a:extLst>
          </p:cNvPr>
          <p:cNvSpPr txBox="1"/>
          <p:nvPr/>
        </p:nvSpPr>
        <p:spPr>
          <a:xfrm>
            <a:off x="10744200" y="4358670"/>
            <a:ext cx="609128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타겟 변수의 불균형한 경우 일반적으로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분류 모델의 성능 지표로 활용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5F2BC-BE13-BAA0-A46F-6B56333B24B4}"/>
              </a:ext>
            </a:extLst>
          </p:cNvPr>
          <p:cNvSpPr/>
          <p:nvPr/>
        </p:nvSpPr>
        <p:spPr>
          <a:xfrm flipV="1">
            <a:off x="10744200" y="4128474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5B70F-06E3-6D77-3B7C-1AE5BB24027D}"/>
              </a:ext>
            </a:extLst>
          </p:cNvPr>
          <p:cNvSpPr txBox="1"/>
          <p:nvPr/>
        </p:nvSpPr>
        <p:spPr>
          <a:xfrm>
            <a:off x="10744200" y="7249150"/>
            <a:ext cx="6091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FN : OP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선수를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 아니라고 판단하는 경우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 아닌 선수를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라고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판단하는 경우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FN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최소화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(Recall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최대화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하는 방향 지향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4533D0-A1DD-045F-5E6E-2C8B5D67E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07" y="3229703"/>
            <a:ext cx="9729073" cy="65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2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수비수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BF88C-1FFB-974C-DDDC-4E4FFA0F64A8}"/>
              </a:ext>
            </a:extLst>
          </p:cNvPr>
          <p:cNvSpPr txBox="1"/>
          <p:nvPr/>
        </p:nvSpPr>
        <p:spPr>
          <a:xfrm>
            <a:off x="10631981" y="3598769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모델 선정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2A5-B0C8-9723-D726-5F2A49AF1F84}"/>
              </a:ext>
            </a:extLst>
          </p:cNvPr>
          <p:cNvSpPr txBox="1"/>
          <p:nvPr/>
        </p:nvSpPr>
        <p:spPr>
          <a:xfrm>
            <a:off x="10631981" y="6503114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분할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9E166-69EA-0D36-A224-BE0910B9C9E3}"/>
              </a:ext>
            </a:extLst>
          </p:cNvPr>
          <p:cNvSpPr/>
          <p:nvPr/>
        </p:nvSpPr>
        <p:spPr>
          <a:xfrm flipV="1">
            <a:off x="10744200" y="7067617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ECF9-D330-8D51-9D8B-7155FA056E51}"/>
              </a:ext>
            </a:extLst>
          </p:cNvPr>
          <p:cNvSpPr txBox="1"/>
          <p:nvPr/>
        </p:nvSpPr>
        <p:spPr>
          <a:xfrm>
            <a:off x="10872992" y="4457700"/>
            <a:ext cx="6091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DecisionTree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기준 모델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RandomForest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XGBoost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5F2BC-BE13-BAA0-A46F-6B56333B24B4}"/>
              </a:ext>
            </a:extLst>
          </p:cNvPr>
          <p:cNvSpPr/>
          <p:nvPr/>
        </p:nvSpPr>
        <p:spPr>
          <a:xfrm flipV="1">
            <a:off x="10744200" y="4128474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5B70F-06E3-6D77-3B7C-1AE5BB24027D}"/>
              </a:ext>
            </a:extLst>
          </p:cNvPr>
          <p:cNvSpPr txBox="1"/>
          <p:nvPr/>
        </p:nvSpPr>
        <p:spPr>
          <a:xfrm>
            <a:off x="10744200" y="7249150"/>
            <a:ext cx="60912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전체 데이터를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Train : Test = 7 : 3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으로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분할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생성된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Train Set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Cross-Validation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적용하여 모델 학습 및 성능 확인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66B8E-F2BD-A418-CEE3-DB6693AF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07" y="3229703"/>
            <a:ext cx="9729073" cy="65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0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수비수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BF88C-1FFB-974C-DDDC-4E4FFA0F64A8}"/>
              </a:ext>
            </a:extLst>
          </p:cNvPr>
          <p:cNvSpPr txBox="1"/>
          <p:nvPr/>
        </p:nvSpPr>
        <p:spPr>
          <a:xfrm>
            <a:off x="544285" y="3588812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차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모델 선정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2A5-B0C8-9723-D726-5F2A49AF1F84}"/>
              </a:ext>
            </a:extLst>
          </p:cNvPr>
          <p:cNvSpPr txBox="1"/>
          <p:nvPr/>
        </p:nvSpPr>
        <p:spPr>
          <a:xfrm>
            <a:off x="544285" y="6493157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차 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파라미터 튜닝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9E166-69EA-0D36-A224-BE0910B9C9E3}"/>
              </a:ext>
            </a:extLst>
          </p:cNvPr>
          <p:cNvSpPr/>
          <p:nvPr/>
        </p:nvSpPr>
        <p:spPr>
          <a:xfrm flipV="1">
            <a:off x="656504" y="7057660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EECF9-D330-8D51-9D8B-7155FA056E51}"/>
              </a:ext>
            </a:extLst>
          </p:cNvPr>
          <p:cNvSpPr txBox="1"/>
          <p:nvPr/>
        </p:nvSpPr>
        <p:spPr>
          <a:xfrm>
            <a:off x="785296" y="4447743"/>
            <a:ext cx="1323550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RandomForest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XGBoost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분류 모델에 대해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Randomized Search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방식으로 파라미터 할당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두 모델 중 더 나은 성능을 발휘하는 모델 선정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5F2BC-BE13-BAA0-A46F-6B56333B24B4}"/>
              </a:ext>
            </a:extLst>
          </p:cNvPr>
          <p:cNvSpPr/>
          <p:nvPr/>
        </p:nvSpPr>
        <p:spPr>
          <a:xfrm flipV="1">
            <a:off x="656504" y="4118517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5B70F-06E3-6D77-3B7C-1AE5BB24027D}"/>
              </a:ext>
            </a:extLst>
          </p:cNvPr>
          <p:cNvSpPr txBox="1"/>
          <p:nvPr/>
        </p:nvSpPr>
        <p:spPr>
          <a:xfrm>
            <a:off x="656504" y="7239193"/>
            <a:ext cx="10544896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위에서 선정된 모델에 대해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Exhausted Grid Search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방식으로 파라미터 튜닝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최종 모델 선정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530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수비수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2E75FB-B0CA-73D6-20D4-D2FEBC4E5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625191"/>
              </p:ext>
            </p:extLst>
          </p:nvPr>
        </p:nvGraphicFramePr>
        <p:xfrm>
          <a:off x="1001247" y="4514208"/>
          <a:ext cx="7620000" cy="280738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083716532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675792390"/>
                    </a:ext>
                  </a:extLst>
                </a:gridCol>
              </a:tblGrid>
              <a:tr h="80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구분</a:t>
                      </a:r>
                      <a:endParaRPr lang="ko-KR" altLang="en-US" sz="2800" b="1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기준 모델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최종 모델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998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검증 세트 </a:t>
                      </a: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F1 Score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  <a:endParaRPr lang="en-US" altLang="ko-KR" sz="2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</a:t>
                      </a:r>
                      <a:endParaRPr lang="en-US" altLang="ko-KR" sz="2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998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테스트 세트 </a:t>
                      </a: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</a:rPr>
                        <a:t>F1 Score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</a:t>
                      </a:r>
                      <a:endParaRPr lang="en-US" altLang="ko-KR" sz="2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3C08731-08D4-7FFB-F333-0BB536154FA3}"/>
              </a:ext>
            </a:extLst>
          </p:cNvPr>
          <p:cNvSpPr txBox="1"/>
          <p:nvPr/>
        </p:nvSpPr>
        <p:spPr>
          <a:xfrm>
            <a:off x="889028" y="3842657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기준 모델과 최종 모델의 비교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C31C6-9D9A-D8A9-14F1-985CFA1CAF80}"/>
              </a:ext>
            </a:extLst>
          </p:cNvPr>
          <p:cNvSpPr/>
          <p:nvPr/>
        </p:nvSpPr>
        <p:spPr>
          <a:xfrm flipV="1">
            <a:off x="1001246" y="4365877"/>
            <a:ext cx="7619999" cy="52204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5DF40F-0B96-8CA7-C780-D83A3F144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1" y="2403654"/>
            <a:ext cx="8807450" cy="77675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1B3ABF9-DD64-4E99-4AA9-565ECE8ED3D3}"/>
              </a:ext>
            </a:extLst>
          </p:cNvPr>
          <p:cNvSpPr/>
          <p:nvPr/>
        </p:nvSpPr>
        <p:spPr>
          <a:xfrm>
            <a:off x="10325308" y="6972300"/>
            <a:ext cx="2057400" cy="151072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7B8B6B-7BE6-750B-0170-DFB883BAC3D2}"/>
              </a:ext>
            </a:extLst>
          </p:cNvPr>
          <p:cNvSpPr/>
          <p:nvPr/>
        </p:nvSpPr>
        <p:spPr>
          <a:xfrm>
            <a:off x="13482166" y="3750128"/>
            <a:ext cx="2057400" cy="1510725"/>
          </a:xfrm>
          <a:prstGeom prst="rect">
            <a:avLst/>
          </a:prstGeom>
          <a:noFill/>
          <a:ln w="47625">
            <a:solidFill>
              <a:srgbClr val="6AA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5428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수비수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39D9B-DF54-C31B-9231-24941DAC7B5D}"/>
              </a:ext>
            </a:extLst>
          </p:cNvPr>
          <p:cNvSpPr txBox="1"/>
          <p:nvPr/>
        </p:nvSpPr>
        <p:spPr>
          <a:xfrm>
            <a:off x="9143998" y="5524500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AUC Score : 0.99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98E6BA-3E55-F507-392A-0EADED84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61" y="3538209"/>
            <a:ext cx="7478487" cy="574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01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공격수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70C2AE-FCB8-6BD9-01B8-1351ED06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59" y="3294152"/>
            <a:ext cx="9723034" cy="6044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D125B-8672-DD01-2323-BC0C1CA0EC69}"/>
              </a:ext>
            </a:extLst>
          </p:cNvPr>
          <p:cNvSpPr txBox="1"/>
          <p:nvPr/>
        </p:nvSpPr>
        <p:spPr>
          <a:xfrm>
            <a:off x="10885714" y="3690889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변수 중요도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5CA48-BA96-40AE-5116-EF45BDD8886B}"/>
              </a:ext>
            </a:extLst>
          </p:cNvPr>
          <p:cNvSpPr txBox="1"/>
          <p:nvPr/>
        </p:nvSpPr>
        <p:spPr>
          <a:xfrm>
            <a:off x="10896600" y="4543335"/>
            <a:ext cx="609128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변수 중요도 기준 수치인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0.015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값을 넘는 변수는 순서대로 다음과 같다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급여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가속력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속력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BADAF1-2A35-1C2E-F19B-37C6BA678029}"/>
              </a:ext>
            </a:extLst>
          </p:cNvPr>
          <p:cNvSpPr/>
          <p:nvPr/>
        </p:nvSpPr>
        <p:spPr>
          <a:xfrm flipV="1">
            <a:off x="10767808" y="4214109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039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미드필더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D125B-8672-DD01-2323-BC0C1CA0EC69}"/>
              </a:ext>
            </a:extLst>
          </p:cNvPr>
          <p:cNvSpPr txBox="1"/>
          <p:nvPr/>
        </p:nvSpPr>
        <p:spPr>
          <a:xfrm>
            <a:off x="10885714" y="3690889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변수 중요도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5CA48-BA96-40AE-5116-EF45BDD8886B}"/>
              </a:ext>
            </a:extLst>
          </p:cNvPr>
          <p:cNvSpPr txBox="1"/>
          <p:nvPr/>
        </p:nvSpPr>
        <p:spPr>
          <a:xfrm>
            <a:off x="10896600" y="4543335"/>
            <a:ext cx="6091280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변수 중요도 기준 수치인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0.015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값을 넘는 변수는 순서대로 다음과 같다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속력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급여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중거리 슛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위치 선정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가속력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BADAF1-2A35-1C2E-F19B-37C6BA678029}"/>
              </a:ext>
            </a:extLst>
          </p:cNvPr>
          <p:cNvSpPr/>
          <p:nvPr/>
        </p:nvSpPr>
        <p:spPr>
          <a:xfrm flipV="1">
            <a:off x="10767808" y="4214109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3BAF6-ACC6-B865-4D76-38F6A69E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71" y="3258911"/>
            <a:ext cx="9741593" cy="60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389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분류 모델 생성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통합 분석</a:t>
            </a: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DD89C5B-1807-2966-4EA4-A8220CEF812B}"/>
              </a:ext>
            </a:extLst>
          </p:cNvPr>
          <p:cNvSpPr/>
          <p:nvPr/>
        </p:nvSpPr>
        <p:spPr>
          <a:xfrm>
            <a:off x="533399" y="2161101"/>
            <a:ext cx="5243513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수비수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D125B-8672-DD01-2323-BC0C1CA0EC69}"/>
              </a:ext>
            </a:extLst>
          </p:cNvPr>
          <p:cNvSpPr txBox="1"/>
          <p:nvPr/>
        </p:nvSpPr>
        <p:spPr>
          <a:xfrm>
            <a:off x="10885714" y="3690889"/>
            <a:ext cx="633229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변수 중요도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5CA48-BA96-40AE-5116-EF45BDD8886B}"/>
              </a:ext>
            </a:extLst>
          </p:cNvPr>
          <p:cNvSpPr txBox="1"/>
          <p:nvPr/>
        </p:nvSpPr>
        <p:spPr>
          <a:xfrm>
            <a:off x="10896600" y="4543335"/>
            <a:ext cx="609128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변수 중요도 기준 수치인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0.015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값을 넘는 변수는 순서대로 다음과 같다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가속력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속력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크로스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짧은 패스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BADAF1-2A35-1C2E-F19B-37C6BA678029}"/>
              </a:ext>
            </a:extLst>
          </p:cNvPr>
          <p:cNvSpPr/>
          <p:nvPr/>
        </p:nvSpPr>
        <p:spPr>
          <a:xfrm flipV="1">
            <a:off x="10767808" y="4214109"/>
            <a:ext cx="6091280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A981A-01A4-D5D9-B4A5-9655DEEC1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07" y="3441795"/>
            <a:ext cx="10269471" cy="62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32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A7B2A-8C1A-4569-84F0-C5863218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8" y="2711821"/>
            <a:ext cx="17759363" cy="2473075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골키퍼 포지션은 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선수가 없는 상황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포지션과 무관하게 </a:t>
            </a:r>
            <a:r>
              <a:rPr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가속력과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속력은 선수의 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OP 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여부 판단에 중요한 변수로 작용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>
              <a:buFont typeface="Wingdings" pitchFamily="2" charset="2"/>
              <a:buChar char="Ø"/>
            </a:pP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앞선 두 내용을 바탕으로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유저들은 직접 선수를 움직이는 감각으로 선수들의 성능을 판단한다고 해석할 수 있다</a:t>
            </a:r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결론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031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인사이트</a:t>
            </a:r>
            <a:r>
              <a:rPr lang="en-US" altLang="ko-KR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한계점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5225B-BF20-4D42-BCA0-AF8D6FDB8F8C}"/>
              </a:ext>
            </a:extLst>
          </p:cNvPr>
          <p:cNvSpPr txBox="1"/>
          <p:nvPr/>
        </p:nvSpPr>
        <p:spPr>
          <a:xfrm>
            <a:off x="264319" y="1783081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인사이트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B6696-47C0-481A-81B7-B3D016C3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2A2-3D58-4D18-B223-89F8A25D193D}" type="slidenum">
              <a:rPr lang="ko-KR" altLang="en-US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39</a:t>
            </a:fld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B86BF4-E13F-7C1B-CAF4-EDBE4F4CA41E}"/>
              </a:ext>
            </a:extLst>
          </p:cNvPr>
          <p:cNvSpPr txBox="1">
            <a:spLocks/>
          </p:cNvSpPr>
          <p:nvPr/>
        </p:nvSpPr>
        <p:spPr>
          <a:xfrm>
            <a:off x="352987" y="6651380"/>
            <a:ext cx="17759363" cy="272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1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타겟 변수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(OP 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여부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생성하는 기준에 있어서 근거가 빈약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실제 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FIFA Online 4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에 존재하는 포지션은 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29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가지로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분석을 수행한 경우보다 더 세분화되어 있어</a:t>
            </a:r>
            <a:b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해당 분석을 정확한 포지션 별 분석이라고 보기 어려움</a:t>
            </a:r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43095-F19C-FB98-BB17-A4AAC7409ADF}"/>
              </a:ext>
            </a:extLst>
          </p:cNvPr>
          <p:cNvSpPr txBox="1"/>
          <p:nvPr/>
        </p:nvSpPr>
        <p:spPr>
          <a:xfrm>
            <a:off x="352988" y="5679040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한계점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969BC5-6DE3-B4DD-62DA-847B6EBA57A0}"/>
              </a:ext>
            </a:extLst>
          </p:cNvPr>
          <p:cNvSpPr/>
          <p:nvPr/>
        </p:nvSpPr>
        <p:spPr>
          <a:xfrm flipV="1">
            <a:off x="352986" y="2429366"/>
            <a:ext cx="13515413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171AB4-F682-1B51-8C9C-EF820B22BECA}"/>
              </a:ext>
            </a:extLst>
          </p:cNvPr>
          <p:cNvSpPr/>
          <p:nvPr/>
        </p:nvSpPr>
        <p:spPr>
          <a:xfrm flipV="1">
            <a:off x="352986" y="6413537"/>
            <a:ext cx="13515413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9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228CD-5881-D068-3EA2-9016E4697F49}"/>
              </a:ext>
            </a:extLst>
          </p:cNvPr>
          <p:cNvSpPr/>
          <p:nvPr/>
        </p:nvSpPr>
        <p:spPr>
          <a:xfrm>
            <a:off x="1150614" y="2094528"/>
            <a:ext cx="4191000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급여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57667-4AD1-7385-EC91-F1EDDB764551}"/>
              </a:ext>
            </a:extLst>
          </p:cNvPr>
          <p:cNvSpPr txBox="1"/>
          <p:nvPr/>
        </p:nvSpPr>
        <p:spPr>
          <a:xfrm>
            <a:off x="1187901" y="4025325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급여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86C1A-6200-D68C-F423-59D6F0889533}"/>
              </a:ext>
            </a:extLst>
          </p:cNvPr>
          <p:cNvSpPr txBox="1"/>
          <p:nvPr/>
        </p:nvSpPr>
        <p:spPr>
          <a:xfrm>
            <a:off x="1300120" y="4655028"/>
            <a:ext cx="105108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유저가 선수를 사용하기 위해 필요한 게임 자원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일반적으로 좋은 성능의 선수일수록 더 많은 급여를 필요로 한다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팀에서 사용할 수 있는 급여의 총량은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한정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되어 있으며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이는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모든 유저에게 동일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하다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4BF148-73FB-9FE2-D0F7-83F67A519E4F}"/>
              </a:ext>
            </a:extLst>
          </p:cNvPr>
          <p:cNvSpPr/>
          <p:nvPr/>
        </p:nvSpPr>
        <p:spPr>
          <a:xfrm>
            <a:off x="1300120" y="4504771"/>
            <a:ext cx="10510880" cy="50751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4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228CD-5881-D068-3EA2-9016E4697F49}"/>
              </a:ext>
            </a:extLst>
          </p:cNvPr>
          <p:cNvSpPr/>
          <p:nvPr/>
        </p:nvSpPr>
        <p:spPr>
          <a:xfrm>
            <a:off x="1150614" y="2094528"/>
            <a:ext cx="4191000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줄다리기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57667-4AD1-7385-EC91-F1EDDB764551}"/>
              </a:ext>
            </a:extLst>
          </p:cNvPr>
          <p:cNvSpPr txBox="1"/>
          <p:nvPr/>
        </p:nvSpPr>
        <p:spPr>
          <a:xfrm>
            <a:off x="1187901" y="3543300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규칙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86C1A-6200-D68C-F423-59D6F0889533}"/>
              </a:ext>
            </a:extLst>
          </p:cNvPr>
          <p:cNvSpPr txBox="1"/>
          <p:nvPr/>
        </p:nvSpPr>
        <p:spPr>
          <a:xfrm>
            <a:off x="1300120" y="4173003"/>
            <a:ext cx="1051088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줄다리기에 참가하는 것은 본인이 아닌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본인의 친구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명으로 한다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명이라는 인원을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만족해야만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시함에 참가할 수 있다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4BF148-73FB-9FE2-D0F7-83F67A519E4F}"/>
              </a:ext>
            </a:extLst>
          </p:cNvPr>
          <p:cNvSpPr/>
          <p:nvPr/>
        </p:nvSpPr>
        <p:spPr>
          <a:xfrm>
            <a:off x="1300120" y="4022746"/>
            <a:ext cx="10510880" cy="50751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121C1-09C5-7DE4-E816-ADF5988F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424" y="6392769"/>
            <a:ext cx="1366880" cy="2617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9FA4EA-43D3-E787-E624-3028EE42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607" y="6392769"/>
            <a:ext cx="1366880" cy="2617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79AFED-CE73-4AC3-6900-619E3B574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868" y="6392769"/>
            <a:ext cx="1366880" cy="261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FE8A67-150E-0ED2-9665-0C1D78991F0E}"/>
              </a:ext>
            </a:extLst>
          </p:cNvPr>
          <p:cNvSpPr txBox="1"/>
          <p:nvPr/>
        </p:nvSpPr>
        <p:spPr>
          <a:xfrm>
            <a:off x="4038600" y="9106413"/>
            <a:ext cx="18819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70kg 3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160EF-4D77-D714-0FD8-55FBE2A74979}"/>
              </a:ext>
            </a:extLst>
          </p:cNvPr>
          <p:cNvSpPr txBox="1"/>
          <p:nvPr/>
        </p:nvSpPr>
        <p:spPr>
          <a:xfrm>
            <a:off x="4021059" y="5645690"/>
            <a:ext cx="20709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친구들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46DBB-4798-BEBE-8F90-8A479032960F}"/>
              </a:ext>
            </a:extLst>
          </p:cNvPr>
          <p:cNvSpPr txBox="1"/>
          <p:nvPr/>
        </p:nvSpPr>
        <p:spPr>
          <a:xfrm>
            <a:off x="7757022" y="6815033"/>
            <a:ext cx="2308631" cy="18620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VS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5EFC9C-1BDB-CD5B-FF55-0C744FFD1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963" y="5846457"/>
            <a:ext cx="1663339" cy="3185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BE788F-6FBC-E435-43FD-216205230854}"/>
              </a:ext>
            </a:extLst>
          </p:cNvPr>
          <p:cNvSpPr txBox="1"/>
          <p:nvPr/>
        </p:nvSpPr>
        <p:spPr>
          <a:xfrm>
            <a:off x="12689455" y="9092908"/>
            <a:ext cx="18819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90kg 3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7FF387-662F-5C3F-1FF2-949F9D3D7417}"/>
              </a:ext>
            </a:extLst>
          </p:cNvPr>
          <p:cNvSpPr txBox="1"/>
          <p:nvPr/>
        </p:nvSpPr>
        <p:spPr>
          <a:xfrm>
            <a:off x="12594952" y="5161502"/>
            <a:ext cx="20709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B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친구들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C27AF5-786B-FB63-3003-82C869836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774" y="5846457"/>
            <a:ext cx="1663339" cy="31851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86890E-0AEC-4E02-E270-E31FC77A9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634" y="5846457"/>
            <a:ext cx="1663339" cy="31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4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308720" y="1518983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228CD-5881-D068-3EA2-9016E4697F49}"/>
              </a:ext>
            </a:extLst>
          </p:cNvPr>
          <p:cNvSpPr/>
          <p:nvPr/>
        </p:nvSpPr>
        <p:spPr>
          <a:xfrm>
            <a:off x="1150614" y="2094528"/>
            <a:ext cx="4191000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줄다리기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57667-4AD1-7385-EC91-F1EDDB764551}"/>
              </a:ext>
            </a:extLst>
          </p:cNvPr>
          <p:cNvSpPr txBox="1"/>
          <p:nvPr/>
        </p:nvSpPr>
        <p:spPr>
          <a:xfrm>
            <a:off x="1187901" y="3543300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규칙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86C1A-6200-D68C-F423-59D6F0889533}"/>
              </a:ext>
            </a:extLst>
          </p:cNvPr>
          <p:cNvSpPr txBox="1"/>
          <p:nvPr/>
        </p:nvSpPr>
        <p:spPr>
          <a:xfrm>
            <a:off x="1300120" y="4173003"/>
            <a:ext cx="1051088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줄다리기에 참가하는 것은 본인이 아닌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본인의 친구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명으로 한다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명이라는 인원을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만족해야만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시함에 참가할 수 있다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친구들이 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B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에게 먹을 것을 요구합니다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B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에게는 각자 피자 한판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(6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조각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 주어집니다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4BF148-73FB-9FE2-D0F7-83F67A519E4F}"/>
              </a:ext>
            </a:extLst>
          </p:cNvPr>
          <p:cNvSpPr/>
          <p:nvPr/>
        </p:nvSpPr>
        <p:spPr>
          <a:xfrm>
            <a:off x="1300120" y="4022746"/>
            <a:ext cx="10510880" cy="50751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121C1-09C5-7DE4-E816-ADF5988F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424" y="6983529"/>
            <a:ext cx="1366880" cy="2617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9FA4EA-43D3-E787-E624-3028EE42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607" y="6983529"/>
            <a:ext cx="1366880" cy="2617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79AFED-CE73-4AC3-6900-619E3B574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868" y="6983529"/>
            <a:ext cx="1366880" cy="261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FE8A67-150E-0ED2-9665-0C1D78991F0E}"/>
              </a:ext>
            </a:extLst>
          </p:cNvPr>
          <p:cNvSpPr txBox="1"/>
          <p:nvPr/>
        </p:nvSpPr>
        <p:spPr>
          <a:xfrm>
            <a:off x="4038600" y="9697173"/>
            <a:ext cx="18819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70kg 3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160EF-4D77-D714-0FD8-55FBE2A74979}"/>
              </a:ext>
            </a:extLst>
          </p:cNvPr>
          <p:cNvSpPr txBox="1"/>
          <p:nvPr/>
        </p:nvSpPr>
        <p:spPr>
          <a:xfrm>
            <a:off x="4021059" y="6236450"/>
            <a:ext cx="20709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친구들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46DBB-4798-BEBE-8F90-8A479032960F}"/>
              </a:ext>
            </a:extLst>
          </p:cNvPr>
          <p:cNvSpPr txBox="1"/>
          <p:nvPr/>
        </p:nvSpPr>
        <p:spPr>
          <a:xfrm>
            <a:off x="7757022" y="7405793"/>
            <a:ext cx="2308631" cy="18620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VS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5EFC9C-1BDB-CD5B-FF55-0C744FFD1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963" y="6437217"/>
            <a:ext cx="1663339" cy="3185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BE788F-6FBC-E435-43FD-216205230854}"/>
              </a:ext>
            </a:extLst>
          </p:cNvPr>
          <p:cNvSpPr txBox="1"/>
          <p:nvPr/>
        </p:nvSpPr>
        <p:spPr>
          <a:xfrm>
            <a:off x="12689455" y="9683668"/>
            <a:ext cx="18819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90kg 3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7FF387-662F-5C3F-1FF2-949F9D3D7417}"/>
              </a:ext>
            </a:extLst>
          </p:cNvPr>
          <p:cNvSpPr txBox="1"/>
          <p:nvPr/>
        </p:nvSpPr>
        <p:spPr>
          <a:xfrm>
            <a:off x="12594952" y="5752262"/>
            <a:ext cx="20709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B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친구들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C27AF5-786B-FB63-3003-82C869836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774" y="6437217"/>
            <a:ext cx="1663339" cy="31851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86890E-0AEC-4E02-E270-E31FC77A9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634" y="6437217"/>
            <a:ext cx="1663339" cy="31851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73EC71-97C9-8DC3-7A42-6FF90BFF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653" y="4334312"/>
            <a:ext cx="1247042" cy="124704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AFF8E5A-81C7-E87E-9DCF-8E23A9DB101C}"/>
              </a:ext>
            </a:extLst>
          </p:cNvPr>
          <p:cNvSpPr/>
          <p:nvPr/>
        </p:nvSpPr>
        <p:spPr>
          <a:xfrm>
            <a:off x="1557973" y="5952929"/>
            <a:ext cx="1366881" cy="968576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조각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9D1B314-5CF8-CEF8-6E9C-B30FEE6B880C}"/>
              </a:ext>
            </a:extLst>
          </p:cNvPr>
          <p:cNvSpPr/>
          <p:nvPr/>
        </p:nvSpPr>
        <p:spPr>
          <a:xfrm>
            <a:off x="3227811" y="6887315"/>
            <a:ext cx="252307" cy="2523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2A592DF-C4BF-F6DF-83FF-3928E7607076}"/>
              </a:ext>
            </a:extLst>
          </p:cNvPr>
          <p:cNvSpPr/>
          <p:nvPr/>
        </p:nvSpPr>
        <p:spPr>
          <a:xfrm>
            <a:off x="2867193" y="6717119"/>
            <a:ext cx="252307" cy="2523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6E4374A-D4E0-07E6-9215-6A30D3766970}"/>
              </a:ext>
            </a:extLst>
          </p:cNvPr>
          <p:cNvSpPr/>
          <p:nvPr/>
        </p:nvSpPr>
        <p:spPr>
          <a:xfrm>
            <a:off x="16125973" y="5407307"/>
            <a:ext cx="1366881" cy="968576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조각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D20A61-D7BD-6210-39C8-AE66CB643085}"/>
              </a:ext>
            </a:extLst>
          </p:cNvPr>
          <p:cNvSpPr/>
          <p:nvPr/>
        </p:nvSpPr>
        <p:spPr>
          <a:xfrm>
            <a:off x="15689298" y="6448461"/>
            <a:ext cx="252307" cy="2523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8B3818D-D05B-575A-F050-AC808D18E25E}"/>
              </a:ext>
            </a:extLst>
          </p:cNvPr>
          <p:cNvSpPr/>
          <p:nvPr/>
        </p:nvSpPr>
        <p:spPr>
          <a:xfrm>
            <a:off x="15975911" y="6260974"/>
            <a:ext cx="252307" cy="2523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097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308720" y="1518983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228CD-5881-D068-3EA2-9016E4697F49}"/>
              </a:ext>
            </a:extLst>
          </p:cNvPr>
          <p:cNvSpPr/>
          <p:nvPr/>
        </p:nvSpPr>
        <p:spPr>
          <a:xfrm>
            <a:off x="1150614" y="2094528"/>
            <a:ext cx="4191000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줄다리기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57667-4AD1-7385-EC91-F1EDDB764551}"/>
              </a:ext>
            </a:extLst>
          </p:cNvPr>
          <p:cNvSpPr txBox="1"/>
          <p:nvPr/>
        </p:nvSpPr>
        <p:spPr>
          <a:xfrm>
            <a:off x="1187901" y="3543300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규칙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86C1A-6200-D68C-F423-59D6F0889533}"/>
              </a:ext>
            </a:extLst>
          </p:cNvPr>
          <p:cNvSpPr txBox="1"/>
          <p:nvPr/>
        </p:nvSpPr>
        <p:spPr>
          <a:xfrm>
            <a:off x="1300120" y="4173003"/>
            <a:ext cx="1051088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줄다리기에 참가하는 것은 본인이 아닌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본인의 친구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명으로 한다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명이라는 인원을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만족해야만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시함에 참가할 수 있다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친구들이 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B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에게 먹을 것을 요구합니다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B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에게는 각자 피자 한판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(6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조각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 주어집니다</a:t>
            </a:r>
            <a:r>
              <a:rPr lang="en-US" altLang="ko-KR" sz="24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4BF148-73FB-9FE2-D0F7-83F67A519E4F}"/>
              </a:ext>
            </a:extLst>
          </p:cNvPr>
          <p:cNvSpPr/>
          <p:nvPr/>
        </p:nvSpPr>
        <p:spPr>
          <a:xfrm>
            <a:off x="1300120" y="4022746"/>
            <a:ext cx="10510880" cy="50751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121C1-09C5-7DE4-E816-ADF5988F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424" y="6983529"/>
            <a:ext cx="1366880" cy="2617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9FA4EA-43D3-E787-E624-3028EE42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607" y="6983529"/>
            <a:ext cx="1366880" cy="2617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79AFED-CE73-4AC3-6900-619E3B574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868" y="6983529"/>
            <a:ext cx="1366880" cy="261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FE8A67-150E-0ED2-9665-0C1D78991F0E}"/>
              </a:ext>
            </a:extLst>
          </p:cNvPr>
          <p:cNvSpPr txBox="1"/>
          <p:nvPr/>
        </p:nvSpPr>
        <p:spPr>
          <a:xfrm>
            <a:off x="4038600" y="9697173"/>
            <a:ext cx="188197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70kg 3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160EF-4D77-D714-0FD8-55FBE2A74979}"/>
              </a:ext>
            </a:extLst>
          </p:cNvPr>
          <p:cNvSpPr txBox="1"/>
          <p:nvPr/>
        </p:nvSpPr>
        <p:spPr>
          <a:xfrm>
            <a:off x="4021059" y="6236450"/>
            <a:ext cx="20709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친구들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46DBB-4798-BEBE-8F90-8A479032960F}"/>
              </a:ext>
            </a:extLst>
          </p:cNvPr>
          <p:cNvSpPr txBox="1"/>
          <p:nvPr/>
        </p:nvSpPr>
        <p:spPr>
          <a:xfrm>
            <a:off x="7757022" y="7405793"/>
            <a:ext cx="2308631" cy="18620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VS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5EFC9C-1BDB-CD5B-FF55-0C744FFD1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963" y="6437217"/>
            <a:ext cx="1663339" cy="3185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BE788F-6FBC-E435-43FD-216205230854}"/>
              </a:ext>
            </a:extLst>
          </p:cNvPr>
          <p:cNvSpPr txBox="1"/>
          <p:nvPr/>
        </p:nvSpPr>
        <p:spPr>
          <a:xfrm>
            <a:off x="11049000" y="9683554"/>
            <a:ext cx="559854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90kg 1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70kg 1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50kg 1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명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7FF387-662F-5C3F-1FF2-949F9D3D7417}"/>
              </a:ext>
            </a:extLst>
          </p:cNvPr>
          <p:cNvSpPr txBox="1"/>
          <p:nvPr/>
        </p:nvSpPr>
        <p:spPr>
          <a:xfrm>
            <a:off x="12594952" y="5752262"/>
            <a:ext cx="20709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B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친구들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B86890E-0AEC-4E02-E270-E31FC77A9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9138" y="7265350"/>
            <a:ext cx="1205495" cy="23083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73EC71-97C9-8DC3-7A42-6FF90BFF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653" y="4334312"/>
            <a:ext cx="1247042" cy="12470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C2C5C4-1D15-E9BE-9C58-5D3FFEB34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060" y="6983529"/>
            <a:ext cx="1366880" cy="26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1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ko-KR" sz="2800" i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228CD-5881-D068-3EA2-9016E4697F49}"/>
              </a:ext>
            </a:extLst>
          </p:cNvPr>
          <p:cNvSpPr/>
          <p:nvPr/>
        </p:nvSpPr>
        <p:spPr>
          <a:xfrm>
            <a:off x="1150614" y="2094528"/>
            <a:ext cx="4191000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급여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57667-4AD1-7385-EC91-F1EDDB764551}"/>
              </a:ext>
            </a:extLst>
          </p:cNvPr>
          <p:cNvSpPr txBox="1"/>
          <p:nvPr/>
        </p:nvSpPr>
        <p:spPr>
          <a:xfrm>
            <a:off x="1187901" y="4025325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급여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86C1A-6200-D68C-F423-59D6F0889533}"/>
              </a:ext>
            </a:extLst>
          </p:cNvPr>
          <p:cNvSpPr txBox="1"/>
          <p:nvPr/>
        </p:nvSpPr>
        <p:spPr>
          <a:xfrm>
            <a:off x="1300120" y="4655028"/>
            <a:ext cx="105108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유저가 선수를 사용하기 위해 필요한 게임 자원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일반적으로 좋은 성능의 선수일수록 더 많은 급여를 필요로 한다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팀에서 사용할 수 있는 급여의 총량은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한정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되어 있으며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이는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모든 유저에게 동일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하다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4BF148-73FB-9FE2-D0F7-83F67A519E4F}"/>
              </a:ext>
            </a:extLst>
          </p:cNvPr>
          <p:cNvSpPr/>
          <p:nvPr/>
        </p:nvSpPr>
        <p:spPr>
          <a:xfrm>
            <a:off x="1300120" y="4504771"/>
            <a:ext cx="10510880" cy="50751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21D71-54A7-1F0E-DA06-D8671E2A2932}"/>
              </a:ext>
            </a:extLst>
          </p:cNvPr>
          <p:cNvSpPr txBox="1"/>
          <p:nvPr/>
        </p:nvSpPr>
        <p:spPr>
          <a:xfrm>
            <a:off x="1289234" y="7383840"/>
            <a:ext cx="1051088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(A, B)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유저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친구 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 선수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친구의 피자 요구량 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 선수의 급여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피자 한판 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 급여의 총량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C69A05-EEF0-3CD4-C4DA-FC6A2D8D19E0}"/>
              </a:ext>
            </a:extLst>
          </p:cNvPr>
          <p:cNvSpPr txBox="1"/>
          <p:nvPr/>
        </p:nvSpPr>
        <p:spPr>
          <a:xfrm>
            <a:off x="1187901" y="6812847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줄다리기 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ko-KR" altLang="en-US" sz="32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피파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7DD400-3D0F-1AAD-BA23-7421775A3414}"/>
              </a:ext>
            </a:extLst>
          </p:cNvPr>
          <p:cNvSpPr/>
          <p:nvPr/>
        </p:nvSpPr>
        <p:spPr>
          <a:xfrm>
            <a:off x="1300120" y="7292293"/>
            <a:ext cx="10510880" cy="50751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D79B2-2D1E-E459-F933-A9C53B125B9A}"/>
              </a:ext>
            </a:extLst>
          </p:cNvPr>
          <p:cNvSpPr txBox="1"/>
          <p:nvPr/>
        </p:nvSpPr>
        <p:spPr>
          <a:xfrm>
            <a:off x="4589431" y="2255016"/>
            <a:ext cx="12547955" cy="708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유저 간 팀의 균형이 무너지는 것을 막는 시스템</a:t>
            </a:r>
            <a:endParaRPr lang="en-US" altLang="ko-KR" sz="360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373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rgbClr val="222429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ko-KR" sz="2800" i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228CD-5881-D068-3EA2-9016E4697F49}"/>
              </a:ext>
            </a:extLst>
          </p:cNvPr>
          <p:cNvSpPr/>
          <p:nvPr/>
        </p:nvSpPr>
        <p:spPr>
          <a:xfrm>
            <a:off x="1150614" y="2094528"/>
            <a:ext cx="4191000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선수 영입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57667-4AD1-7385-EC91-F1EDDB764551}"/>
              </a:ext>
            </a:extLst>
          </p:cNvPr>
          <p:cNvSpPr txBox="1"/>
          <p:nvPr/>
        </p:nvSpPr>
        <p:spPr>
          <a:xfrm>
            <a:off x="1187901" y="3568125"/>
            <a:ext cx="6332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확률 뽑기</a:t>
            </a:r>
            <a:endParaRPr lang="en-US" altLang="ko-KR" sz="16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58CF84-8DE3-2083-158C-AF017B8AC975}"/>
              </a:ext>
            </a:extLst>
          </p:cNvPr>
          <p:cNvSpPr/>
          <p:nvPr/>
        </p:nvSpPr>
        <p:spPr>
          <a:xfrm flipV="1">
            <a:off x="1300120" y="4132629"/>
            <a:ext cx="13192834" cy="45719"/>
          </a:xfrm>
          <a:prstGeom prst="rect">
            <a:avLst/>
          </a:prstGeom>
          <a:solidFill>
            <a:srgbClr val="22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1D78F-2301-73A3-D1E3-EF065043F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624" y="4302578"/>
            <a:ext cx="10076330" cy="5397358"/>
          </a:xfrm>
          <a:prstGeom prst="rect">
            <a:avLst/>
          </a:prstGeom>
        </p:spPr>
      </p:pic>
      <p:pic>
        <p:nvPicPr>
          <p:cNvPr id="6146" name="Picture 2" descr="EA SPORTS™ FIFA ONLINE 4">
            <a:extLst>
              <a:ext uri="{FF2B5EF4-FFF2-40B4-BE49-F238E27FC236}">
                <a16:creationId xmlns:a16="http://schemas.microsoft.com/office/drawing/2014/main" id="{40103728-B5D2-62E0-40E9-DC631926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20" y="5070281"/>
            <a:ext cx="22479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60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2003</Words>
  <Application>Microsoft Macintosh PowerPoint</Application>
  <PresentationFormat>사용자 지정</PresentationFormat>
  <Paragraphs>488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Apple SD Gothic Neo</vt:lpstr>
      <vt:lpstr>KoPubWorld돋움체 Bold</vt:lpstr>
      <vt:lpstr>KoPubWorld돋움체 Light</vt:lpstr>
      <vt:lpstr>KoPubWorld돋움체 Medium</vt:lpstr>
      <vt:lpstr>맑은 고딕</vt:lpstr>
      <vt:lpstr>Arial</vt:lpstr>
      <vt:lpstr>Calibri</vt:lpstr>
      <vt:lpstr>Calibri Light</vt:lpstr>
      <vt:lpstr>Wingdings</vt:lpstr>
      <vt:lpstr>Office Theme</vt:lpstr>
      <vt:lpstr>Office 테마</vt:lpstr>
      <vt:lpstr>PowerPoint 프레젠테이션</vt:lpstr>
      <vt:lpstr>PowerPoint 프레젠테이션</vt:lpstr>
      <vt:lpstr>서론 </vt:lpstr>
      <vt:lpstr>서론 </vt:lpstr>
      <vt:lpstr>서론 </vt:lpstr>
      <vt:lpstr>서론 </vt:lpstr>
      <vt:lpstr>서론 </vt:lpstr>
      <vt:lpstr>서론 </vt:lpstr>
      <vt:lpstr>서론 </vt:lpstr>
      <vt:lpstr>서론 </vt:lpstr>
      <vt:lpstr>서론 </vt:lpstr>
      <vt:lpstr>서론 </vt:lpstr>
      <vt:lpstr>PowerPoint 프레젠테이션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결론 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장건희</cp:lastModifiedBy>
  <cp:revision>79</cp:revision>
  <dcterms:created xsi:type="dcterms:W3CDTF">2021-12-18T00:49:38Z</dcterms:created>
  <dcterms:modified xsi:type="dcterms:W3CDTF">2023-04-12T08:45:58Z</dcterms:modified>
</cp:coreProperties>
</file>